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17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0DF7D-343C-B248-B4DA-97C4663B2EC6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78A8F-FC41-1848-A1A2-DF58C8C7F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30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78A8F-FC41-1848-A1A2-DF58C8C7FC15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841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78A8F-FC41-1848-A1A2-DF58C8C7FC15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9862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78A8F-FC41-1848-A1A2-DF58C8C7FC15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100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78A8F-FC41-1848-A1A2-DF58C8C7FC15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136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C0166C-1921-604C-BF5A-7CFE96D7A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4066B5-9C47-8142-A29A-A70D8DCBE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9C6B76-D834-CF43-A7C0-DDDA70C88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965CA84-675E-DD48-8F02-26D25C512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33635E-AB6C-8D43-90F3-4FB862D3F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2560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E1BC23-7A8A-4F41-903A-75B4BA1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634F11F-3815-4743-898A-10FBB3628F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6242DF-4927-3743-8BA4-9F38BDE9A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86A716-586C-124F-ADC2-60B6E208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02BF8C-0EB7-EB4B-BBD6-ED1E492C2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0009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C1A59A9-980F-D34E-8B83-4903C0D724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236829-0656-9248-B335-2835B1897D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E10B6B-95A9-7548-A162-67146AED8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6E067C-DB16-0340-9D34-734CC508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47BF497-8AC6-614E-A568-28AF723BE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100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CBB68C-DA1D-FD49-9255-677D521F4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1A1752B-0845-5542-B6A2-35B141970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C7A88AA-AA9A-644A-96F4-18F9E4AA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26DF12-B19D-8A44-AC63-533A4A81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09BBE40-688D-3148-B2B1-BD8BFDEA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92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A4F66E-FEC1-ED49-ABCB-CE68B4A5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1DCC26B-399F-C444-BF21-0C108113E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D194DA-0219-864E-9FC9-EAE90F77F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8CFD0B-1D61-FD47-A0F6-1878531F1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1A4DB7-B22B-1B4E-9F63-1DE900B6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4176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A0679C-2B64-4D40-A8F7-54DF0C80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EEA2C9-6212-054D-A07C-35C0D0E1D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300D2E0-64D4-5A49-919C-6732C543F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7FF6DB-B1E8-F646-B95C-4A8B15521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D891366-3D72-E349-8316-31BC0439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97E5009-A49B-364C-90A4-101F6C86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721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BD4831-073E-664B-B129-7B6F4B2B9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F05E80E-3F31-7040-8F56-A4026C20B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E291A71-7458-CF4B-B9B0-B7DC978E6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198E974-95A0-C440-838C-541480B4F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662E36-0A35-B24E-84AD-5E77AD3CF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3DF4E05-773D-2843-A346-5C54C45D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D349AF-6DB3-3145-AA03-0D8D74179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D9C7353-489D-6C4E-B2F3-C5C99349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327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0F7D14-EE53-0D47-92DB-D240A776C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93C5E52-B02D-2149-80F4-1AFA9FA0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73B67B2-2B4C-6249-A277-3F4C2933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88652D-74E3-4B41-AE7F-1DE1CA716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030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550BB6B-2098-8044-A806-C0AB035A1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F751865-11F5-CC45-82D3-C23595BB0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5DB1A1-6CD6-F045-BED8-B234BC3D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2202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AF7F55-FE65-FD4F-935E-0184144CA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D11064-8B97-444A-9450-959C1FBBE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7B709E8-5F3B-2446-A60F-8967106BFB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6D09CD-9B37-974B-B6FC-28739A2B7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B54F3B5-6B36-FD49-9004-ED410A7B8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20579A5-EBE8-7E4E-A4F8-0AD8A39E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6716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4EFF08-1AE5-BD40-BFB9-78FAF3DCB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D59BAA2-9F62-4B46-B52C-8AA143507F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2128FE6-2D0D-804D-9E24-8B45CA38F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6E1D7E-AB8A-0240-B2A2-3D11A8AC4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D2F694B-0BCC-D047-A754-D7FF841CA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65166B5-49CA-7F4F-8C60-9A50B4B05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222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64564C0-4970-7C46-B62B-AAB2DBD5B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B403A6-EBFF-2F4C-81E8-02AF1B939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1E406FC-7145-5640-ABA5-2A708CCE9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66DF8-56D5-DA48-AA21-A0C4A1785F3D}" type="datetimeFigureOut">
              <a:rPr kumimoji="1" lang="ja-JP" altLang="en-US" smtClean="0"/>
              <a:t>2020/6/2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8793C8-616A-5843-A815-AD7E19381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493F4B-514E-EA41-A8A0-F1D83B8E6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607F3-1710-5F43-A640-2BE04339DA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06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C7B92B-C1F3-4B45-A33F-1A4E9D65D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INLA Chapter 2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A4B0F43-3638-904E-A27A-977BBAE8B1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2.5 ~ 2.8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7326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221CC8-FD77-AF40-936B-6EADF2F6B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ja-JP" altLang="en-US"/>
              <a:t>比較の結果</a:t>
            </a:r>
          </a:p>
        </p:txBody>
      </p:sp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3D3D6014-E6B7-4F40-BF34-C69A88E3CD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86" t="4166" r="2690" b="30625"/>
          <a:stretch/>
        </p:blipFill>
        <p:spPr>
          <a:xfrm>
            <a:off x="5743575" y="127168"/>
            <a:ext cx="6315075" cy="654509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82515E8-87F7-8B47-A91D-6C5EB0440E7A}"/>
              </a:ext>
            </a:extLst>
          </p:cNvPr>
          <p:cNvSpPr txBox="1"/>
          <p:nvPr/>
        </p:nvSpPr>
        <p:spPr>
          <a:xfrm>
            <a:off x="6529388" y="496370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beta0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0C88CBA-09A5-0D42-B7B2-7E198C4CCE77}"/>
              </a:ext>
            </a:extLst>
          </p:cNvPr>
          <p:cNvSpPr txBox="1"/>
          <p:nvPr/>
        </p:nvSpPr>
        <p:spPr>
          <a:xfrm>
            <a:off x="10829168" y="31170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sigma2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6F72BEE-F8F9-8E49-B84F-E648353F50F0}"/>
              </a:ext>
            </a:extLst>
          </p:cNvPr>
          <p:cNvSpPr txBox="1"/>
          <p:nvPr/>
        </p:nvSpPr>
        <p:spPr>
          <a:xfrm>
            <a:off x="7653338" y="3388492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range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6FCBFD3-FDB0-484E-9563-B5E65F5022CA}"/>
              </a:ext>
            </a:extLst>
          </p:cNvPr>
          <p:cNvSpPr txBox="1"/>
          <p:nvPr/>
        </p:nvSpPr>
        <p:spPr>
          <a:xfrm>
            <a:off x="10169083" y="3244334"/>
            <a:ext cx="112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Sqrt()</a:t>
            </a:r>
            <a:endParaRPr kumimoji="1" lang="ja-JP" alt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C66E39C5-C193-C545-AD85-212370C12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112" y="1411029"/>
            <a:ext cx="4876819" cy="39549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noise variance </a:t>
            </a:r>
            <a:r>
              <a:rPr kumimoji="0" lang="ja-JP" altLang="ja-JP" sz="1500" b="0" i="1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th"/>
              </a:rPr>
              <a:t>σ</a:t>
            </a:r>
            <a:r>
              <a:rPr kumimoji="0" lang="ja-JP" altLang="ja-JP" sz="1000" b="0" i="1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th"/>
              </a:rPr>
              <a:t>e</a:t>
            </a:r>
            <a:r>
              <a:rPr kumimoji="0" lang="ja-JP" altLang="ja-JP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in"/>
              </a:rPr>
              <a:t>2 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(i.e., the nugget effect)</a:t>
            </a:r>
            <a:r>
              <a:rPr kumimoji="0" lang="ja-JP" altLang="en-US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が一番違いが出る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 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dirty="0">
              <a:solidFill>
                <a:srgbClr val="333333"/>
              </a:solidFill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A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s the number of triangles in the mesh increase, the posterior mode gets closer to the actual value of the parameter.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The results from the mesh based on the points have a posterior mode which is smaller than the actual value and the maximum likelihood estimate. 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dirty="0">
              <a:solidFill>
                <a:srgbClr val="333333"/>
              </a:solidFill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Regarding the meshes computed from the boundary, they seem to provide posterior modes which are closer to the maximum likelihood estimate than the other meshes. </a:t>
            </a:r>
            <a:endParaRPr kumimoji="0" lang="ja-JP" altLang="ja-JP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For the </a:t>
            </a:r>
            <a:r>
              <a:rPr kumimoji="0" lang="ja-JP" altLang="ja-JP" sz="1300" b="1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range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, all meshes have a </a:t>
            </a:r>
            <a:r>
              <a:rPr kumimoji="0" lang="ja-JP" altLang="ja-JP" sz="1300" b="0" i="0" u="sng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mode smaller than the maximum likelihood estimate and very close to the actual value</a:t>
            </a:r>
            <a:endParaRPr kumimoji="0" lang="en-US" altLang="ja-JP" sz="1300" b="0" i="0" u="sng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dirty="0">
              <a:solidFill>
                <a:srgbClr val="333333"/>
              </a:solidFill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Regarding the </a:t>
            </a:r>
            <a:r>
              <a:rPr kumimoji="0" lang="ja-JP" altLang="ja-JP" sz="1300" b="1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marginal variance of the latent field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, </a:t>
            </a:r>
            <a:r>
              <a:rPr kumimoji="0" lang="ja-JP" altLang="ja-JP" sz="1500" b="0" i="1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th"/>
              </a:rPr>
              <a:t>σ</a:t>
            </a:r>
            <a:r>
              <a:rPr kumimoji="0" lang="ja-JP" altLang="ja-JP" sz="1000" b="0" i="1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th"/>
              </a:rPr>
              <a:t>x</a:t>
            </a:r>
            <a:r>
              <a:rPr kumimoji="0" lang="ja-JP" altLang="ja-JP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in"/>
              </a:rPr>
              <a:t>2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, all meshes produced results in a posterior </a:t>
            </a:r>
            <a:r>
              <a:rPr kumimoji="0" lang="ja-JP" altLang="ja-JP" sz="1300" b="0" i="0" u="sng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smaller than the actual value and closer to the maximum likelihood estimate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.  </a:t>
            </a: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D4D1EE4-5EB4-D246-8DEB-A107DC99CD67}"/>
              </a:ext>
            </a:extLst>
          </p:cNvPr>
          <p:cNvSpPr/>
          <p:nvPr/>
        </p:nvSpPr>
        <p:spPr>
          <a:xfrm>
            <a:off x="10829168" y="4157663"/>
            <a:ext cx="944489" cy="32861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814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4C24C0-5852-E241-AA14-24CAE0EA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2.6 Triangulation details and examples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7E1FF4-BEB3-8144-97F5-0BE6316D4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空間プロセスを表すメッシュの作成は</a:t>
            </a:r>
            <a:r>
              <a:rPr kumimoji="1" lang="en-US" altLang="ja-JP" dirty="0"/>
              <a:t>SPDE model</a:t>
            </a:r>
            <a:r>
              <a:rPr kumimoji="1" lang="ja-JP" altLang="en-US"/>
              <a:t>の第一ステップ</a:t>
            </a:r>
            <a:endParaRPr kumimoji="1" lang="en-US" altLang="ja-JP" dirty="0"/>
          </a:p>
          <a:p>
            <a:pPr lvl="1"/>
            <a:r>
              <a:rPr kumimoji="0" lang="ja-JP" altLang="ja-JP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similar to choosing the integration points on a numeric integration algorithm</a:t>
            </a:r>
            <a:r>
              <a:rPr kumimoji="0" lang="en-US" altLang="ja-JP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(How many points? Intervals? Boundary? Outer Extension?)</a:t>
            </a:r>
          </a:p>
          <a:p>
            <a:pPr lvl="1"/>
            <a:r>
              <a:rPr lang="en-US" altLang="ja-JP" dirty="0"/>
              <a:t>To avoid boundary Effect (can create variance twice as larger at the border)</a:t>
            </a:r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08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8E4F24-B544-6C43-81D2-8A43A948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2.6.1. 2D mesh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6249E2-0BA1-6A49-84B6-378F850DA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" altLang="ja-JP" dirty="0"/>
              <a:t>function inla.mesh.2d() </a:t>
            </a:r>
          </a:p>
          <a:p>
            <a:r>
              <a:rPr lang="en" altLang="ja-JP" dirty="0"/>
              <a:t>Creates a </a:t>
            </a:r>
            <a:r>
              <a:rPr lang="en" altLang="ja-JP" b="1" dirty="0"/>
              <a:t>Constrained Refined Delaunay Triangulation (CRDT)</a:t>
            </a:r>
            <a:r>
              <a:rPr lang="en" altLang="ja-JP" dirty="0"/>
              <a:t> over the study region</a:t>
            </a:r>
          </a:p>
          <a:p>
            <a:pPr marL="0" indent="0">
              <a:buNone/>
            </a:pPr>
            <a:r>
              <a:rPr lang="ja-JP" altLang="en-US"/>
              <a:t>メッシュに最低限</a:t>
            </a:r>
            <a:r>
              <a:rPr lang="ja-JP" altLang="en-US">
                <a:effectLst/>
              </a:rPr>
              <a:t>必要な情報：</a:t>
            </a:r>
            <a:endParaRPr lang="en" altLang="ja-JP" dirty="0">
              <a:effectLst/>
            </a:endParaRPr>
          </a:p>
          <a:p>
            <a:r>
              <a:rPr lang="en" altLang="ja-JP" dirty="0"/>
              <a:t>Some information about the study region (location points or domain)</a:t>
            </a:r>
          </a:p>
          <a:p>
            <a:r>
              <a:rPr lang="en" altLang="ja-JP" dirty="0"/>
              <a:t>Point locations: used as initial triangulation nodes</a:t>
            </a:r>
          </a:p>
          <a:p>
            <a:r>
              <a:rPr lang="en" altLang="ja-JP" dirty="0"/>
              <a:t>Domain: A single polygon can be supplied to determine the domain extent (</a:t>
            </a:r>
            <a:r>
              <a:rPr lang="en" altLang="ja-JP" dirty="0" err="1"/>
              <a:t>loc.domain</a:t>
            </a:r>
            <a:r>
              <a:rPr lang="en" altLang="ja-JP" dirty="0"/>
              <a:t>)</a:t>
            </a:r>
          </a:p>
          <a:p>
            <a:r>
              <a:rPr lang="en" altLang="ja-JP" dirty="0"/>
              <a:t>After the location points / boundary, the algorithm will find a convex hull mesh</a:t>
            </a:r>
          </a:p>
          <a:p>
            <a:r>
              <a:rPr lang="en" altLang="ja-JP" dirty="0" err="1"/>
              <a:t>max.edge</a:t>
            </a:r>
            <a:r>
              <a:rPr lang="en" altLang="ja-JP" dirty="0"/>
              <a:t> specifies the maximum allowed triangle edge length in the inner domain and in the outer extension</a:t>
            </a:r>
            <a:endParaRPr lang="en" altLang="ja-JP" dirty="0">
              <a:effectLst/>
            </a:endParaRPr>
          </a:p>
          <a:p>
            <a:endParaRPr lang="en" altLang="ja-JP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79629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68D4D44F-76D1-094E-BB58-C4751B616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635" t="3355" r="2322" b="30318"/>
          <a:stretch/>
        </p:blipFill>
        <p:spPr>
          <a:xfrm>
            <a:off x="0" y="160520"/>
            <a:ext cx="6472239" cy="6536959"/>
          </a:xfrm>
        </p:spPr>
      </p:pic>
      <p:pic>
        <p:nvPicPr>
          <p:cNvPr id="7" name="コンテンツ プレースホルダー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441F429F-FAC0-4F41-9A83-5C6721B51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7" t="25369" r="50100" b="35344"/>
          <a:stretch/>
        </p:blipFill>
        <p:spPr>
          <a:xfrm>
            <a:off x="6481792" y="1786450"/>
            <a:ext cx="5281614" cy="3871912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A4B872E-C407-7445-AC62-33BD8E4F8763}"/>
              </a:ext>
            </a:extLst>
          </p:cNvPr>
          <p:cNvSpPr txBox="1"/>
          <p:nvPr/>
        </p:nvSpPr>
        <p:spPr>
          <a:xfrm>
            <a:off x="8459827" y="2800258"/>
            <a:ext cx="3732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i="1" dirty="0"/>
              <a:t>(No convex hull extension around the points at the beginning)</a:t>
            </a:r>
            <a:endParaRPr kumimoji="1" lang="ja-JP" altLang="en-US" sz="1200" i="1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E8E18A3-5937-A74F-AF5E-7814462096C0}"/>
              </a:ext>
            </a:extLst>
          </p:cNvPr>
          <p:cNvSpPr txBox="1"/>
          <p:nvPr/>
        </p:nvSpPr>
        <p:spPr>
          <a:xfrm>
            <a:off x="6744861" y="1417118"/>
            <a:ext cx="4822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u="sng" dirty="0"/>
              <a:t>You want even size and beautiful triangles</a:t>
            </a:r>
            <a:endParaRPr kumimoji="1" lang="ja-JP" altLang="en-US" u="sng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FC7C42E-9012-B842-BABC-092324D6599B}"/>
              </a:ext>
            </a:extLst>
          </p:cNvPr>
          <p:cNvSpPr txBox="1"/>
          <p:nvPr/>
        </p:nvSpPr>
        <p:spPr>
          <a:xfrm>
            <a:off x="3236119" y="5804712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Bad Triangle Shapes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BD0D5E0-3773-694A-BAD0-EDE018895183}"/>
              </a:ext>
            </a:extLst>
          </p:cNvPr>
          <p:cNvSpPr txBox="1"/>
          <p:nvPr/>
        </p:nvSpPr>
        <p:spPr>
          <a:xfrm>
            <a:off x="428594" y="5658362"/>
            <a:ext cx="1928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/>
              <a:t>Non uniform extension behind the border</a:t>
            </a:r>
            <a:endParaRPr kumimoji="1" lang="ja-JP" altLang="en-US" sz="120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57FD0C2-6EED-6C48-9939-7484DF4F123C}"/>
              </a:ext>
            </a:extLst>
          </p:cNvPr>
          <p:cNvSpPr txBox="1"/>
          <p:nvPr/>
        </p:nvSpPr>
        <p:spPr>
          <a:xfrm>
            <a:off x="5582718" y="2166699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OK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1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3E4CB9-BB41-5740-826A-5AE79FC42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2.6.2 Non-convex hull meshes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9EA7FD-0288-2A47-BBA1-B49E78093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ja-JP" dirty="0"/>
              <a:t>Convex hull is a polygon of triangles out of the domain area, (the extension made to avoid the boundary effect)</a:t>
            </a:r>
          </a:p>
          <a:p>
            <a:endParaRPr lang="en-US" altLang="ja-JP" dirty="0"/>
          </a:p>
          <a:p>
            <a:r>
              <a:rPr lang="ja-JP" altLang="en-US"/>
              <a:t>新しい</a:t>
            </a:r>
            <a:r>
              <a:rPr lang="en-US" altLang="ja-JP" dirty="0"/>
              <a:t>Domain</a:t>
            </a:r>
            <a:r>
              <a:rPr lang="ja-JP" altLang="en-US"/>
              <a:t>（</a:t>
            </a:r>
            <a:r>
              <a:rPr lang="en-US" altLang="ja-JP" dirty="0" err="1"/>
              <a:t>loc.domain</a:t>
            </a:r>
            <a:r>
              <a:rPr lang="ja-JP" altLang="en-US"/>
              <a:t>）を作らないで</a:t>
            </a:r>
            <a:r>
              <a:rPr lang="en-US" altLang="ja-JP" dirty="0"/>
              <a:t>Boundary Effect</a:t>
            </a:r>
            <a:r>
              <a:rPr lang="ja-JP" altLang="en-US"/>
              <a:t>に対処する方法（</a:t>
            </a:r>
            <a:r>
              <a:rPr lang="en-US" altLang="ja-JP" dirty="0"/>
              <a:t>AKA </a:t>
            </a:r>
            <a:r>
              <a:rPr lang="en" altLang="ja-JP" dirty="0"/>
              <a:t>create a non-convex hull</a:t>
            </a:r>
            <a:r>
              <a:rPr lang="ja-JP" altLang="en-US"/>
              <a:t>）：</a:t>
            </a:r>
            <a:r>
              <a:rPr lang="en" altLang="ja-JP" dirty="0"/>
              <a:t> </a:t>
            </a:r>
          </a:p>
          <a:p>
            <a:pPr lvl="1"/>
            <a:r>
              <a:rPr lang="en" altLang="ja-JP" u="sng" dirty="0"/>
              <a:t>Build a boundary for the points and supply it in the boundary argument.</a:t>
            </a:r>
          </a:p>
        </p:txBody>
      </p:sp>
    </p:spTree>
    <p:extLst>
      <p:ext uri="{BB962C8B-B14F-4D97-AF65-F5344CB8AC3E}">
        <p14:creationId xmlns:p14="http://schemas.microsoft.com/office/powerpoint/2010/main" val="430866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A748CC8F-4216-EA43-AD49-B80679216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69" t="3958" r="48394" b="53333"/>
          <a:stretch/>
        </p:blipFill>
        <p:spPr>
          <a:xfrm>
            <a:off x="6492544" y="742950"/>
            <a:ext cx="5375608" cy="3992752"/>
          </a:xfrm>
          <a:prstGeom prst="rect">
            <a:avLst/>
          </a:prstGeom>
        </p:spPr>
      </p:pic>
      <p:pic>
        <p:nvPicPr>
          <p:cNvPr id="6" name="図 5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44DB3086-1BF3-044B-966F-2C8C37F545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029" t="3691" r="4034" b="50000"/>
          <a:stretch/>
        </p:blipFill>
        <p:spPr>
          <a:xfrm>
            <a:off x="0" y="714375"/>
            <a:ext cx="6741421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22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C04D8E-016C-DE4D-AF2D-C5CDD2D72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2.6.3. Toy Example</a:t>
            </a:r>
            <a:endParaRPr kumimoji="1" lang="ja-JP" altLang="en-US"/>
          </a:p>
        </p:txBody>
      </p:sp>
      <p:pic>
        <p:nvPicPr>
          <p:cNvPr id="5" name="図 4" descr="パソコンのスクリーンショット&#10;&#10;自動的に生成された説明">
            <a:extLst>
              <a:ext uri="{FF2B5EF4-FFF2-40B4-BE49-F238E27FC236}">
                <a16:creationId xmlns:a16="http://schemas.microsoft.com/office/drawing/2014/main" id="{9725F2E1-9D66-2F45-9A58-64B1A67070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10" t="9503" r="42535" b="13957"/>
          <a:stretch/>
        </p:blipFill>
        <p:spPr>
          <a:xfrm>
            <a:off x="542922" y="885826"/>
            <a:ext cx="4889944" cy="573965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26C1984E-E6E2-8B43-9D43-74A7DAF10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90" t="3357" r="2647" b="51388"/>
          <a:stretch/>
        </p:blipFill>
        <p:spPr>
          <a:xfrm>
            <a:off x="6380609" y="1214438"/>
            <a:ext cx="5268469" cy="381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83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852C72-C0D9-DA44-BF52-AFD1DBF6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" y="0"/>
            <a:ext cx="10515600" cy="1325563"/>
          </a:xfrm>
        </p:spPr>
        <p:txBody>
          <a:bodyPr/>
          <a:lstStyle/>
          <a:p>
            <a:r>
              <a:rPr lang="en" altLang="ja-JP" b="1" dirty="0"/>
              <a:t>2.6.4 Meshes for Paraná state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570C99-DE54-D742-B4E9-7F4ECAC55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3"/>
            <a:ext cx="10515600" cy="56435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" altLang="ja-JP" dirty="0"/>
              <a:t>Rainfall data Paraná state, Brazil (616 stations). </a:t>
            </a:r>
          </a:p>
          <a:p>
            <a:r>
              <a:rPr lang="en" altLang="ja-JP" dirty="0"/>
              <a:t>In order to build a mesh: </a:t>
            </a:r>
          </a:p>
          <a:p>
            <a:pPr lvl="1"/>
            <a:r>
              <a:rPr lang="en" altLang="ja-JP" dirty="0"/>
              <a:t>the shape of this domain area </a:t>
            </a:r>
          </a:p>
          <a:p>
            <a:pPr lvl="1"/>
            <a:r>
              <a:rPr lang="en" altLang="ja-JP" dirty="0"/>
              <a:t>coordinate reference system. </a:t>
            </a:r>
          </a:p>
          <a:p>
            <a:r>
              <a:rPr lang="en" altLang="ja-JP" dirty="0"/>
              <a:t>Data</a:t>
            </a:r>
          </a:p>
          <a:p>
            <a:pPr marL="0" indent="0">
              <a:buNone/>
            </a:pPr>
            <a:r>
              <a:rPr lang="en" altLang="ja-JP" dirty="0"/>
              <a:t>Longitude     Latitude Altitude d0101 d0102 d0103 d0104.....</a:t>
            </a:r>
          </a:p>
          <a:p>
            <a:pPr marL="0" indent="0">
              <a:buNone/>
            </a:pPr>
            <a:r>
              <a:rPr lang="en" altLang="ja-JP" dirty="0"/>
              <a:t>1  -50.8744 -22.8511      365     0         0           0         0</a:t>
            </a:r>
          </a:p>
          <a:p>
            <a:pPr marL="0" indent="0">
              <a:buNone/>
            </a:pPr>
            <a:r>
              <a:rPr lang="en" altLang="ja-JP" dirty="0"/>
              <a:t>3  -50.7711 -22.9597      344     0         1           0         0</a:t>
            </a:r>
          </a:p>
          <a:p>
            <a:r>
              <a:rPr lang="en" altLang="ja-JP" dirty="0"/>
              <a:t>Boundary</a:t>
            </a:r>
          </a:p>
          <a:p>
            <a:pPr marL="0" indent="0">
              <a:buNone/>
            </a:pPr>
            <a:r>
              <a:rPr lang="en" altLang="ja-JP" dirty="0"/>
              <a:t>Longitude  Latitude</a:t>
            </a:r>
          </a:p>
          <a:p>
            <a:pPr marL="0" indent="0">
              <a:buNone/>
            </a:pPr>
            <a:r>
              <a:rPr lang="en" altLang="ja-JP" dirty="0"/>
              <a:t>[1,] -54.60785 -25.44626</a:t>
            </a:r>
          </a:p>
          <a:p>
            <a:pPr marL="0" indent="0">
              <a:buNone/>
            </a:pPr>
            <a:r>
              <a:rPr lang="en" altLang="ja-JP" dirty="0"/>
              <a:t>[2,] -54.59983 -25.43444</a:t>
            </a:r>
          </a:p>
          <a:p>
            <a:pPr marL="0" indent="0">
              <a:buNone/>
            </a:pPr>
            <a:r>
              <a:rPr lang="en" altLang="ja-JP" dirty="0"/>
              <a:t>[3,] -54.59478 -25.42187</a:t>
            </a:r>
          </a:p>
          <a:p>
            <a:pPr marL="0" indent="0">
              <a:buNone/>
            </a:pPr>
            <a:r>
              <a:rPr lang="en" altLang="ja-JP" dirty="0"/>
              <a:t>[4,] -54.58735 -25.39763</a:t>
            </a:r>
          </a:p>
          <a:p>
            <a:pPr marL="0" indent="0">
              <a:buNone/>
            </a:pPr>
            <a:r>
              <a:rPr lang="en" altLang="ja-JP" dirty="0"/>
              <a:t>[5,] -54.57930 -25.38538</a:t>
            </a:r>
          </a:p>
          <a:p>
            <a:pPr marL="0" indent="0">
              <a:buNone/>
            </a:pPr>
            <a:r>
              <a:rPr lang="en" altLang="ja-JP" dirty="0"/>
              <a:t>[6,] -54.56485 -25.36773</a:t>
            </a:r>
          </a:p>
          <a:p>
            <a:endParaRPr lang="en" altLang="ja-JP" dirty="0"/>
          </a:p>
          <a:p>
            <a:r>
              <a:rPr lang="en" altLang="ja-JP" b="1" dirty="0"/>
              <a:t>boundary is irregular</a:t>
            </a:r>
            <a:r>
              <a:rPr lang="en" altLang="ja-JP" dirty="0"/>
              <a:t>, in this case it is </a:t>
            </a:r>
            <a:r>
              <a:rPr lang="en" altLang="ja-JP" u="sng" dirty="0"/>
              <a:t>best to use a non-convex hull mesh </a:t>
            </a:r>
            <a:endParaRPr lang="en" altLang="ja-JP" u="sng" dirty="0">
              <a:effectLst/>
            </a:endParaRPr>
          </a:p>
          <a:p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1285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410A80-0130-DB4C-9622-192CAAE6F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2" y="287448"/>
            <a:ext cx="10515600" cy="45274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" altLang="ja-JP" dirty="0" err="1"/>
              <a:t>prdomain</a:t>
            </a:r>
            <a:r>
              <a:rPr lang="en" altLang="ja-JP" dirty="0"/>
              <a:t> &lt;- </a:t>
            </a:r>
          </a:p>
          <a:p>
            <a:pPr marL="0" indent="0">
              <a:buNone/>
            </a:pPr>
            <a:r>
              <a:rPr lang="en" altLang="ja-JP" b="1" dirty="0" err="1"/>
              <a:t>inla.nonconvex.hull</a:t>
            </a:r>
            <a:r>
              <a:rPr lang="en" altLang="ja-JP" dirty="0"/>
              <a:t>(</a:t>
            </a:r>
            <a:r>
              <a:rPr lang="en" altLang="ja-JP" b="1" dirty="0" err="1"/>
              <a:t>as.matrix</a:t>
            </a:r>
            <a:r>
              <a:rPr lang="en" altLang="ja-JP" dirty="0"/>
              <a:t>(</a:t>
            </a:r>
            <a:r>
              <a:rPr lang="en" altLang="ja-JP" dirty="0" err="1"/>
              <a:t>PRprec</a:t>
            </a:r>
            <a:r>
              <a:rPr lang="en" altLang="ja-JP" dirty="0"/>
              <a:t>[, 1:2]), </a:t>
            </a:r>
          </a:p>
          <a:p>
            <a:pPr marL="0" indent="0">
              <a:buNone/>
            </a:pPr>
            <a:r>
              <a:rPr lang="en" altLang="ja-JP" dirty="0"/>
              <a:t>convex = -0.03, concave = -0.05,</a:t>
            </a:r>
            <a:br>
              <a:rPr lang="en" altLang="ja-JP" dirty="0"/>
            </a:br>
            <a:r>
              <a:rPr lang="en" altLang="ja-JP" dirty="0"/>
              <a:t>resolution = </a:t>
            </a:r>
            <a:r>
              <a:rPr lang="en" altLang="ja-JP" b="1" dirty="0"/>
              <a:t>c</a:t>
            </a:r>
            <a:r>
              <a:rPr lang="en" altLang="ja-JP" dirty="0"/>
              <a:t>(100, 100)) 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これから</a:t>
            </a:r>
            <a:r>
              <a:rPr lang="en-US" altLang="ja-JP" dirty="0"/>
              <a:t>Max Edge Length</a:t>
            </a:r>
            <a:r>
              <a:rPr lang="ja-JP" altLang="en-US"/>
              <a:t>が違う２つのメッシュを作成</a:t>
            </a:r>
            <a:endParaRPr lang="en" altLang="ja-JP" dirty="0">
              <a:effectLst/>
            </a:endParaRPr>
          </a:p>
          <a:p>
            <a:r>
              <a:rPr lang="en" altLang="ja-JP" dirty="0"/>
              <a:t>prmesh1 &lt;- </a:t>
            </a:r>
            <a:r>
              <a:rPr lang="en" altLang="ja-JP" b="1" dirty="0"/>
              <a:t>inla.mesh.2d</a:t>
            </a:r>
            <a:r>
              <a:rPr lang="en" altLang="ja-JP" dirty="0"/>
              <a:t>(boundary = </a:t>
            </a:r>
            <a:r>
              <a:rPr lang="en" altLang="ja-JP" dirty="0" err="1"/>
              <a:t>prdomain</a:t>
            </a:r>
            <a:r>
              <a:rPr lang="en" altLang="ja-JP" dirty="0"/>
              <a:t>, </a:t>
            </a:r>
            <a:r>
              <a:rPr lang="en" altLang="ja-JP" dirty="0" err="1"/>
              <a:t>max.edge</a:t>
            </a:r>
            <a:r>
              <a:rPr lang="en" altLang="ja-JP" dirty="0"/>
              <a:t> = </a:t>
            </a:r>
            <a:r>
              <a:rPr lang="en" altLang="ja-JP" b="1" dirty="0"/>
              <a:t>c</a:t>
            </a:r>
            <a:r>
              <a:rPr lang="en" altLang="ja-JP" dirty="0"/>
              <a:t>(0.7, 0.7), cutoff = 0.35, offset = </a:t>
            </a:r>
            <a:r>
              <a:rPr lang="en" altLang="ja-JP" b="1" dirty="0"/>
              <a:t>c</a:t>
            </a:r>
            <a:r>
              <a:rPr lang="en" altLang="ja-JP" dirty="0"/>
              <a:t>(-0.05, -0.05))</a:t>
            </a:r>
          </a:p>
          <a:p>
            <a:r>
              <a:rPr lang="en" altLang="ja-JP" dirty="0"/>
              <a:t>prmesh2 &lt;- </a:t>
            </a:r>
            <a:r>
              <a:rPr lang="en" altLang="ja-JP" b="1" dirty="0"/>
              <a:t>inla.mesh.2d</a:t>
            </a:r>
            <a:r>
              <a:rPr lang="en" altLang="ja-JP" dirty="0"/>
              <a:t>(boundary = </a:t>
            </a:r>
            <a:r>
              <a:rPr lang="en" altLang="ja-JP" dirty="0" err="1"/>
              <a:t>prdomain</a:t>
            </a:r>
            <a:r>
              <a:rPr lang="en" altLang="ja-JP" dirty="0"/>
              <a:t>, </a:t>
            </a:r>
            <a:r>
              <a:rPr lang="en" altLang="ja-JP" dirty="0" err="1"/>
              <a:t>max.edge</a:t>
            </a:r>
            <a:r>
              <a:rPr lang="en" altLang="ja-JP" dirty="0"/>
              <a:t> = </a:t>
            </a:r>
            <a:r>
              <a:rPr lang="en" altLang="ja-JP" b="1" dirty="0"/>
              <a:t>c</a:t>
            </a:r>
            <a:r>
              <a:rPr lang="en" altLang="ja-JP" dirty="0"/>
              <a:t>(0.45, 1), cutoff = 0.2) </a:t>
            </a:r>
          </a:p>
          <a:p>
            <a:endParaRPr lang="en" altLang="ja-JP" dirty="0">
              <a:effectLst/>
            </a:endParaRPr>
          </a:p>
          <a:p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1DED9995-74B2-E945-96A9-A9CBDC144D3F}"/>
              </a:ext>
            </a:extLst>
          </p:cNvPr>
          <p:cNvSpPr/>
          <p:nvPr/>
        </p:nvSpPr>
        <p:spPr>
          <a:xfrm rot="1049508">
            <a:off x="8164483" y="832393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4C6505B-1541-7644-BD9D-CD0D0518C133}"/>
              </a:ext>
            </a:extLst>
          </p:cNvPr>
          <p:cNvSpPr txBox="1"/>
          <p:nvPr/>
        </p:nvSpPr>
        <p:spPr>
          <a:xfrm>
            <a:off x="7607187" y="1268194"/>
            <a:ext cx="2665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i="1" dirty="0"/>
              <a:t>Rain Station Location(Long, Lat)</a:t>
            </a:r>
            <a:endParaRPr lang="en" altLang="ja-JP" i="1" dirty="0">
              <a:effectLst/>
            </a:endParaRPr>
          </a:p>
        </p:txBody>
      </p:sp>
      <p:pic>
        <p:nvPicPr>
          <p:cNvPr id="7" name="図 6" descr="パソコンの画面&#10;&#10;自動的に生成された説明">
            <a:extLst>
              <a:ext uri="{FF2B5EF4-FFF2-40B4-BE49-F238E27FC236}">
                <a16:creationId xmlns:a16="http://schemas.microsoft.com/office/drawing/2014/main" id="{27704ACC-99AC-3147-A317-D7F43FC546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7" t="7083" r="3863" b="64584"/>
          <a:stretch/>
        </p:blipFill>
        <p:spPr>
          <a:xfrm>
            <a:off x="6829425" y="4327395"/>
            <a:ext cx="4799697" cy="224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872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C1B827-B28D-DB47-BFC6-C9CB4103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b="1" dirty="0"/>
              <a:t>2.6.5 Triangulation with a Spatial Polygons Data Frame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B79E2E-D815-6448-94AD-DCBF1A510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" altLang="ja-JP" dirty="0"/>
              <a:t>Domain </a:t>
            </a:r>
            <a:r>
              <a:rPr lang="ja-JP" altLang="en-US"/>
              <a:t>が</a:t>
            </a:r>
            <a:r>
              <a:rPr lang="en" altLang="ja-JP" dirty="0"/>
              <a:t>GIS(shapefile)</a:t>
            </a:r>
            <a:r>
              <a:rPr lang="ja-JP" altLang="en-US"/>
              <a:t>などの場合：</a:t>
            </a:r>
            <a:endParaRPr lang="en-US" altLang="ja-JP" dirty="0"/>
          </a:p>
          <a:p>
            <a:r>
              <a:rPr lang="en" altLang="ja-JP" dirty="0"/>
              <a:t>R</a:t>
            </a:r>
            <a:r>
              <a:rPr lang="ja-JP" altLang="en-US"/>
              <a:t>だと</a:t>
            </a:r>
            <a:r>
              <a:rPr lang="en" altLang="ja-JP" dirty="0" err="1"/>
              <a:t>sp</a:t>
            </a:r>
            <a:r>
              <a:rPr lang="en" altLang="ja-JP" dirty="0"/>
              <a:t> package</a:t>
            </a:r>
            <a:r>
              <a:rPr lang="ja-JP" altLang="en-US"/>
              <a:t>など</a:t>
            </a:r>
            <a:r>
              <a:rPr lang="en" altLang="ja-JP" dirty="0"/>
              <a:t> (library(</a:t>
            </a:r>
            <a:r>
              <a:rPr lang="en" altLang="ja-JP" dirty="0" err="1"/>
              <a:t>rgdal</a:t>
            </a:r>
            <a:r>
              <a:rPr lang="en" altLang="ja-JP" dirty="0"/>
              <a:t>))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直接</a:t>
            </a:r>
            <a:r>
              <a:rPr kumimoji="1" lang="en-US" altLang="ja-JP" dirty="0"/>
              <a:t>R</a:t>
            </a:r>
            <a:r>
              <a:rPr kumimoji="1" lang="ja-JP" altLang="en-US"/>
              <a:t>に</a:t>
            </a:r>
            <a:r>
              <a:rPr kumimoji="1" lang="en-US" altLang="ja-JP" dirty="0" err="1"/>
              <a:t>shp</a:t>
            </a:r>
            <a:r>
              <a:rPr kumimoji="1" lang="en-US" altLang="ja-JP" dirty="0"/>
              <a:t> file</a:t>
            </a:r>
            <a:r>
              <a:rPr kumimoji="1" lang="ja-JP" altLang="en-US"/>
              <a:t>を</a:t>
            </a:r>
            <a:r>
              <a:rPr kumimoji="1" lang="en-US" altLang="ja-JP" dirty="0"/>
              <a:t>Load</a:t>
            </a:r>
            <a:r>
              <a:rPr kumimoji="1" lang="ja-JP" altLang="en-US"/>
              <a:t>する</a:t>
            </a:r>
            <a:endParaRPr kumimoji="1" lang="en-US" altLang="ja-JP" dirty="0"/>
          </a:p>
          <a:p>
            <a:r>
              <a:rPr lang="en" altLang="ja-JP" i="1" dirty="0"/>
              <a:t># Get filename of file to load</a:t>
            </a:r>
            <a:br>
              <a:rPr lang="en" altLang="ja-JP" i="1" dirty="0"/>
            </a:br>
            <a:r>
              <a:rPr lang="en" altLang="ja-JP" dirty="0" err="1"/>
              <a:t>nc.fl</a:t>
            </a:r>
            <a:r>
              <a:rPr lang="en" altLang="ja-JP" dirty="0"/>
              <a:t> &lt;- </a:t>
            </a:r>
            <a:r>
              <a:rPr lang="en" altLang="ja-JP" b="1" dirty="0" err="1"/>
              <a:t>system.file</a:t>
            </a:r>
            <a:r>
              <a:rPr lang="en" altLang="ja-JP" dirty="0"/>
              <a:t>("shapes/</a:t>
            </a:r>
            <a:r>
              <a:rPr lang="en" altLang="ja-JP" dirty="0" err="1"/>
              <a:t>sids.shp</a:t>
            </a:r>
            <a:r>
              <a:rPr lang="en" altLang="ja-JP" dirty="0"/>
              <a:t>", package = "</a:t>
            </a:r>
            <a:r>
              <a:rPr lang="en" altLang="ja-JP" dirty="0" err="1"/>
              <a:t>spData</a:t>
            </a:r>
            <a:r>
              <a:rPr lang="en" altLang="ja-JP" dirty="0"/>
              <a:t>")[1] </a:t>
            </a:r>
          </a:p>
          <a:p>
            <a:r>
              <a:rPr lang="en" altLang="ja-JP" i="1" dirty="0"/>
              <a:t># Load shapefile</a:t>
            </a:r>
            <a:br>
              <a:rPr lang="en" altLang="ja-JP" i="1" dirty="0"/>
            </a:br>
            <a:r>
              <a:rPr lang="en" altLang="ja-JP" dirty="0" err="1"/>
              <a:t>nc.sids</a:t>
            </a:r>
            <a:r>
              <a:rPr lang="en" altLang="ja-JP" dirty="0"/>
              <a:t> &lt;- </a:t>
            </a:r>
            <a:r>
              <a:rPr lang="en" altLang="ja-JP" b="1" dirty="0" err="1"/>
              <a:t>readOGR</a:t>
            </a:r>
            <a:r>
              <a:rPr lang="en" altLang="ja-JP" dirty="0"/>
              <a:t>(</a:t>
            </a:r>
            <a:r>
              <a:rPr lang="en" altLang="ja-JP" b="1" dirty="0" err="1"/>
              <a:t>strsplit</a:t>
            </a:r>
            <a:r>
              <a:rPr lang="en" altLang="ja-JP" dirty="0"/>
              <a:t>(</a:t>
            </a:r>
            <a:r>
              <a:rPr lang="en" altLang="ja-JP" dirty="0" err="1"/>
              <a:t>nc.fl</a:t>
            </a:r>
            <a:r>
              <a:rPr lang="en" altLang="ja-JP" dirty="0"/>
              <a:t>, '</a:t>
            </a:r>
            <a:r>
              <a:rPr lang="en" altLang="ja-JP" dirty="0" err="1"/>
              <a:t>sids</a:t>
            </a:r>
            <a:r>
              <a:rPr lang="en" altLang="ja-JP" dirty="0"/>
              <a:t>')[[1]][1], '</a:t>
            </a:r>
            <a:r>
              <a:rPr lang="en" altLang="ja-JP" dirty="0" err="1"/>
              <a:t>sids</a:t>
            </a:r>
            <a:r>
              <a:rPr lang="en" altLang="ja-JP" dirty="0"/>
              <a:t>’) </a:t>
            </a:r>
          </a:p>
          <a:p>
            <a:r>
              <a:rPr lang="en" altLang="ja-JP" dirty="0" err="1"/>
              <a:t>gUnaryUnion</a:t>
            </a:r>
            <a:r>
              <a:rPr lang="en" altLang="ja-JP" dirty="0"/>
              <a:t>() </a:t>
            </a:r>
            <a:r>
              <a:rPr lang="ja-JP" altLang="en-US"/>
              <a:t>を使って</a:t>
            </a:r>
            <a:r>
              <a:rPr lang="en-US" altLang="ja-JP" dirty="0"/>
              <a:t>Outer Boundary</a:t>
            </a:r>
            <a:r>
              <a:rPr lang="ja-JP" altLang="en-US"/>
              <a:t>だけ抽出</a:t>
            </a:r>
            <a:endParaRPr lang="en" altLang="ja-JP" dirty="0">
              <a:effectLst/>
            </a:endParaRPr>
          </a:p>
          <a:p>
            <a:endParaRPr lang="en" altLang="ja-JP" dirty="0">
              <a:effectLst/>
            </a:endParaRP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3521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13CD6-CC73-F34B-97ED-7FDABF33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2.5</a:t>
            </a:r>
            <a:r>
              <a:rPr kumimoji="1" lang="ja-JP" altLang="en-US"/>
              <a:t>予測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8598B2-9B20-BD4C-BB18-0A0505123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データがない箇所の予測</a:t>
            </a:r>
            <a:endParaRPr lang="en-US" altLang="ja-JP" dirty="0"/>
          </a:p>
          <a:p>
            <a:pPr lvl="1"/>
            <a:r>
              <a:rPr lang="en" altLang="ja-JP" dirty="0"/>
              <a:t>compute the marginal distribution of the expected value at the target location or to make a projection of some functional of it, specifically, considering that </a:t>
            </a:r>
          </a:p>
          <a:p>
            <a:pPr lvl="1"/>
            <a:endParaRPr lang="en" altLang="ja-JP" b="1" dirty="0"/>
          </a:p>
          <a:p>
            <a:r>
              <a:rPr lang="en" altLang="ja-JP" b="1" dirty="0"/>
              <a:t>y </a:t>
            </a:r>
            <a:r>
              <a:rPr lang="en" altLang="ja-JP" dirty="0"/>
              <a:t>∼ </a:t>
            </a:r>
            <a:r>
              <a:rPr lang="en" altLang="ja-JP" i="1" dirty="0"/>
              <a:t>N </a:t>
            </a:r>
            <a:r>
              <a:rPr lang="en" altLang="ja-JP" dirty="0"/>
              <a:t>( </a:t>
            </a:r>
            <a:r>
              <a:rPr lang="el-GR" altLang="ja-JP" i="1" dirty="0"/>
              <a:t>μ </a:t>
            </a:r>
            <a:r>
              <a:rPr lang="el-GR" altLang="ja-JP" dirty="0"/>
              <a:t>= </a:t>
            </a:r>
            <a:r>
              <a:rPr lang="el-GR" altLang="ja-JP" b="1" dirty="0"/>
              <a:t>1 </a:t>
            </a:r>
            <a:r>
              <a:rPr lang="el-GR" altLang="ja-JP" i="1" dirty="0"/>
              <a:t>β </a:t>
            </a:r>
            <a:r>
              <a:rPr lang="el-GR" altLang="ja-JP" baseline="-25000" dirty="0"/>
              <a:t>0</a:t>
            </a:r>
            <a:r>
              <a:rPr lang="el-GR" altLang="ja-JP" dirty="0"/>
              <a:t> + </a:t>
            </a:r>
            <a:r>
              <a:rPr lang="en" altLang="ja-JP" b="1" dirty="0"/>
              <a:t>A u </a:t>
            </a:r>
            <a:r>
              <a:rPr lang="en" altLang="ja-JP" dirty="0"/>
              <a:t>, </a:t>
            </a:r>
            <a:r>
              <a:rPr lang="el-GR" altLang="ja-JP" i="1" dirty="0"/>
              <a:t>σ </a:t>
            </a:r>
            <a:r>
              <a:rPr lang="en" altLang="ja-JP" i="1" baseline="-25000" dirty="0"/>
              <a:t>e</a:t>
            </a:r>
            <a:r>
              <a:rPr lang="en" altLang="ja-JP" baseline="30000" dirty="0"/>
              <a:t>2</a:t>
            </a:r>
            <a:r>
              <a:rPr lang="en" altLang="ja-JP" dirty="0"/>
              <a:t> </a:t>
            </a:r>
            <a:r>
              <a:rPr lang="en" altLang="ja-JP" b="1" dirty="0"/>
              <a:t>I </a:t>
            </a:r>
            <a:r>
              <a:rPr lang="en" altLang="ja-JP" dirty="0"/>
              <a:t>) .</a:t>
            </a:r>
          </a:p>
          <a:p>
            <a:endParaRPr lang="en-US" altLang="ja-JP" i="1" dirty="0"/>
          </a:p>
          <a:p>
            <a:r>
              <a:rPr lang="el-GR" altLang="ja-JP" i="1" dirty="0"/>
              <a:t>μ</a:t>
            </a:r>
            <a:r>
              <a:rPr lang="ja-JP" altLang="en-US"/>
              <a:t>の計算が予測になる</a:t>
            </a:r>
            <a:endParaRPr lang="en" altLang="ja-JP" dirty="0">
              <a:effectLst/>
            </a:endParaRP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4750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5165FA4-24B1-7B45-A963-5DBFFB3FF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37" y="125412"/>
            <a:ext cx="10515600" cy="4351338"/>
          </a:xfrm>
        </p:spPr>
        <p:txBody>
          <a:bodyPr/>
          <a:lstStyle/>
          <a:p>
            <a:r>
              <a:rPr lang="en" altLang="ja-JP" dirty="0"/>
              <a:t>inla.sp2segment() </a:t>
            </a:r>
            <a:r>
              <a:rPr lang="ja-JP" altLang="en-US"/>
              <a:t>を使って</a:t>
            </a:r>
            <a:r>
              <a:rPr lang="en-US" altLang="ja-JP" dirty="0"/>
              <a:t>INLA</a:t>
            </a:r>
            <a:r>
              <a:rPr lang="ja-JP" altLang="en-US"/>
              <a:t>用の</a:t>
            </a:r>
            <a:r>
              <a:rPr lang="en-US" altLang="ja-JP" dirty="0"/>
              <a:t>Boundary</a:t>
            </a:r>
            <a:r>
              <a:rPr lang="ja-JP" altLang="en-US"/>
              <a:t>に変換</a:t>
            </a:r>
            <a:r>
              <a:rPr lang="en" altLang="ja-JP" dirty="0"/>
              <a:t>: </a:t>
            </a:r>
          </a:p>
          <a:p>
            <a:pPr lvl="1"/>
            <a:r>
              <a:rPr lang="en" altLang="ja-JP" dirty="0" err="1">
                <a:solidFill>
                  <a:schemeClr val="accent1">
                    <a:lumMod val="75000"/>
                  </a:schemeClr>
                </a:solidFill>
              </a:rPr>
              <a:t>nc.bdry</a:t>
            </a:r>
            <a:r>
              <a:rPr lang="en" altLang="ja-JP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" altLang="ja-JP" dirty="0"/>
              <a:t>&lt;- </a:t>
            </a:r>
            <a:r>
              <a:rPr lang="en" altLang="ja-JP" b="1" dirty="0"/>
              <a:t>inla.sp2segment</a:t>
            </a:r>
            <a:r>
              <a:rPr lang="en" altLang="ja-JP" dirty="0"/>
              <a:t>(</a:t>
            </a:r>
            <a:r>
              <a:rPr lang="en" altLang="ja-JP" dirty="0" err="1"/>
              <a:t>nc.border</a:t>
            </a:r>
            <a:r>
              <a:rPr lang="en" altLang="ja-JP" dirty="0"/>
              <a:t>)</a:t>
            </a:r>
            <a:br>
              <a:rPr lang="en" altLang="ja-JP" dirty="0"/>
            </a:br>
            <a:endParaRPr lang="en" altLang="ja-JP" dirty="0">
              <a:effectLst/>
            </a:endParaRPr>
          </a:p>
          <a:p>
            <a:pPr marL="0" indent="0">
              <a:buNone/>
            </a:pPr>
            <a:r>
              <a:rPr lang="ja-JP" altLang="en-US"/>
              <a:t>メッシュの作成</a:t>
            </a:r>
            <a:endParaRPr lang="en" altLang="ja-JP" dirty="0"/>
          </a:p>
          <a:p>
            <a:r>
              <a:rPr lang="en" altLang="ja-JP" dirty="0" err="1"/>
              <a:t>nc.mesh</a:t>
            </a:r>
            <a:r>
              <a:rPr lang="en" altLang="ja-JP" dirty="0"/>
              <a:t> &lt;- </a:t>
            </a:r>
            <a:r>
              <a:rPr lang="en" altLang="ja-JP" b="1" dirty="0"/>
              <a:t>inla.mesh.2d</a:t>
            </a:r>
            <a:r>
              <a:rPr lang="en" altLang="ja-JP" dirty="0"/>
              <a:t>(boundary = </a:t>
            </a:r>
            <a:r>
              <a:rPr lang="en" altLang="ja-JP" dirty="0" err="1">
                <a:solidFill>
                  <a:schemeClr val="accent1">
                    <a:lumMod val="75000"/>
                  </a:schemeClr>
                </a:solidFill>
              </a:rPr>
              <a:t>nc.bdry</a:t>
            </a:r>
            <a:r>
              <a:rPr lang="en" altLang="ja-JP" dirty="0"/>
              <a:t>, cutoff = 0.15, </a:t>
            </a:r>
            <a:r>
              <a:rPr lang="en" altLang="ja-JP" dirty="0" err="1"/>
              <a:t>max.edge</a:t>
            </a:r>
            <a:r>
              <a:rPr lang="en" altLang="ja-JP" dirty="0"/>
              <a:t> = </a:t>
            </a:r>
            <a:r>
              <a:rPr lang="en" altLang="ja-JP" b="1" dirty="0"/>
              <a:t>c</a:t>
            </a:r>
            <a:r>
              <a:rPr lang="en" altLang="ja-JP" dirty="0"/>
              <a:t>(0.3, 1)) </a:t>
            </a:r>
            <a:endParaRPr lang="en" altLang="ja-JP" dirty="0">
              <a:effectLst/>
            </a:endParaRPr>
          </a:p>
          <a:p>
            <a:endParaRPr kumimoji="1" lang="ja-JP" altLang="en-US"/>
          </a:p>
        </p:txBody>
      </p:sp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9B23386C-D945-5C4B-8FFC-0F9952D6D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49" t="36550" r="47483" b="34723"/>
          <a:stretch/>
        </p:blipFill>
        <p:spPr>
          <a:xfrm>
            <a:off x="5262356" y="2957513"/>
            <a:ext cx="6524831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02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EA76A9-5025-174C-81EB-FC1D4F169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3"/>
            <a:ext cx="11887200" cy="1325563"/>
          </a:xfrm>
        </p:spPr>
        <p:txBody>
          <a:bodyPr>
            <a:normAutofit/>
          </a:bodyPr>
          <a:lstStyle/>
          <a:p>
            <a:r>
              <a:rPr lang="en" altLang="ja-JP" b="1" dirty="0"/>
              <a:t>2.6.6 Mesh with holes and physical boundaries </a:t>
            </a:r>
            <a:endParaRPr kumimoji="1" lang="ja-JP" altLang="en-US"/>
          </a:p>
        </p:txBody>
      </p:sp>
      <p:pic>
        <p:nvPicPr>
          <p:cNvPr id="4" name="図 3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9CF0A44A-0649-1248-8A46-E792E3E151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43" t="49166" r="3689" b="17199"/>
          <a:stretch/>
        </p:blipFill>
        <p:spPr>
          <a:xfrm>
            <a:off x="2266950" y="4317831"/>
            <a:ext cx="3957637" cy="2306637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DD0BC2CD-AAEA-1146-AA19-2A83899C8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4" y="1253331"/>
            <a:ext cx="10515600" cy="4351338"/>
          </a:xfrm>
        </p:spPr>
        <p:txBody>
          <a:bodyPr/>
          <a:lstStyle/>
          <a:p>
            <a:r>
              <a:rPr kumimoji="1" lang="ja-JP" altLang="en-US"/>
              <a:t>島や池など</a:t>
            </a:r>
            <a:r>
              <a:rPr kumimoji="1" lang="en-US" altLang="ja-JP" dirty="0"/>
              <a:t>Physical Boundary</a:t>
            </a:r>
            <a:r>
              <a:rPr kumimoji="1" lang="ja-JP" altLang="en-US"/>
              <a:t>を考慮する時（詳細は５章）</a:t>
            </a:r>
            <a:endParaRPr kumimoji="1" lang="en-US" altLang="ja-JP" dirty="0"/>
          </a:p>
          <a:p>
            <a:pPr lvl="1"/>
            <a:r>
              <a:rPr lang="en-US" altLang="ja-JP" dirty="0"/>
              <a:t>hole=true function</a:t>
            </a:r>
            <a:r>
              <a:rPr lang="ja-JP" altLang="en-US"/>
              <a:t>がある</a:t>
            </a:r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7" name="図 6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A07575E5-8CF6-0446-B45B-FAFF4BF311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49" t="41250" r="45920" b="25116"/>
          <a:stretch/>
        </p:blipFill>
        <p:spPr>
          <a:xfrm>
            <a:off x="6453187" y="4317830"/>
            <a:ext cx="3514725" cy="23066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6A43F7D-A7A0-6A4D-A9CB-FA1906110669}"/>
              </a:ext>
            </a:extLst>
          </p:cNvPr>
          <p:cNvSpPr txBox="1"/>
          <p:nvPr/>
        </p:nvSpPr>
        <p:spPr>
          <a:xfrm>
            <a:off x="3223051" y="51830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島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D4A0027-DC00-3F48-9B5A-8C4C07E78EC2}"/>
              </a:ext>
            </a:extLst>
          </p:cNvPr>
          <p:cNvSpPr txBox="1"/>
          <p:nvPr/>
        </p:nvSpPr>
        <p:spPr>
          <a:xfrm>
            <a:off x="2914651" y="446388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池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0245ADA-3C6A-2F40-8591-82117E755738}"/>
              </a:ext>
            </a:extLst>
          </p:cNvPr>
          <p:cNvSpPr/>
          <p:nvPr/>
        </p:nvSpPr>
        <p:spPr>
          <a:xfrm>
            <a:off x="1262060" y="208474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Can avoid </a:t>
            </a:r>
            <a:r>
              <a:rPr lang="en" altLang="ja-JP" u="sng" dirty="0">
                <a:solidFill>
                  <a:srgbClr val="333333"/>
                </a:solidFill>
                <a:latin typeface="HelveticaNeue" panose="02000503000000020004" pitchFamily="2" charset="0"/>
              </a:rPr>
              <a:t>correlation between near regions separated by land</a:t>
            </a:r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. (For example, correlation between A and C should be smaller than between A and B or between B and C. )</a:t>
            </a:r>
            <a:endParaRPr lang="en" altLang="ja-JP" dirty="0">
              <a:effectLst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72F58E0-4A93-9C41-9939-A8BA1E47C128}"/>
              </a:ext>
            </a:extLst>
          </p:cNvPr>
          <p:cNvSpPr/>
          <p:nvPr/>
        </p:nvSpPr>
        <p:spPr>
          <a:xfrm>
            <a:off x="2297906" y="3175086"/>
            <a:ext cx="76700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bound &lt;- </a:t>
            </a:r>
            <a:r>
              <a:rPr lang="en" altLang="ja-JP" b="1" dirty="0">
                <a:solidFill>
                  <a:srgbClr val="006D1E"/>
                </a:solidFill>
                <a:latin typeface="Menlo" panose="020B0609030804020204" pitchFamily="49" charset="0"/>
              </a:rPr>
              <a:t>inla.sp2segment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dirty="0" err="1">
                <a:solidFill>
                  <a:srgbClr val="23496D"/>
                </a:solidFill>
                <a:latin typeface="Menlo" panose="020B0609030804020204" pitchFamily="49" charset="0"/>
              </a:rPr>
              <a:t>sp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)</a:t>
            </a:r>
            <a:b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</a:b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mesh &lt;- </a:t>
            </a:r>
            <a:r>
              <a:rPr lang="en" altLang="ja-JP" b="1" dirty="0">
                <a:solidFill>
                  <a:srgbClr val="006D1E"/>
                </a:solidFill>
                <a:latin typeface="Menlo" panose="020B0609030804020204" pitchFamily="49" charset="0"/>
              </a:rPr>
              <a:t>inla.mesh.2d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dirty="0">
                <a:solidFill>
                  <a:srgbClr val="8E1E00"/>
                </a:solidFill>
                <a:latin typeface="Menlo" panose="020B0609030804020204" pitchFamily="49" charset="0"/>
              </a:rPr>
              <a:t>boundary = 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bound, </a:t>
            </a:r>
            <a:r>
              <a:rPr lang="en" altLang="ja-JP" u="sng" dirty="0" err="1">
                <a:solidFill>
                  <a:srgbClr val="8E1E00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max.edge</a:t>
            </a:r>
            <a:r>
              <a:rPr lang="en" altLang="ja-JP" u="sng" dirty="0">
                <a:solidFill>
                  <a:srgbClr val="8E1E00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 = </a:t>
            </a:r>
            <a:r>
              <a:rPr lang="en" altLang="ja-JP" u="sng" dirty="0">
                <a:solidFill>
                  <a:srgbClr val="60F4AA"/>
                </a:solidFill>
                <a:highlight>
                  <a:srgbClr val="FFFF00"/>
                </a:highlight>
                <a:latin typeface="Menlo" panose="020B0609030804020204" pitchFamily="49" charset="0"/>
              </a:rPr>
              <a:t>2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) </a:t>
            </a:r>
            <a:endParaRPr lang="en" altLang="ja-JP" dirty="0">
              <a:effectLst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C54B77-4A2C-E14A-8F57-C0BDCF1AAE74}"/>
              </a:ext>
            </a:extLst>
          </p:cNvPr>
          <p:cNvSpPr/>
          <p:nvPr/>
        </p:nvSpPr>
        <p:spPr>
          <a:xfrm>
            <a:off x="9646445" y="3008073"/>
            <a:ext cx="25669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200" dirty="0">
                <a:solidFill>
                  <a:srgbClr val="333333"/>
                </a:solidFill>
                <a:latin typeface="HelveticaNeue" panose="02000503000000020004" pitchFamily="2" charset="0"/>
              </a:rPr>
              <a:t>“</a:t>
            </a:r>
            <a:r>
              <a:rPr lang="en" altLang="ja-JP" sz="1200" dirty="0" err="1">
                <a:solidFill>
                  <a:srgbClr val="333333"/>
                </a:solidFill>
                <a:latin typeface="HelveticaNeue" panose="02000503000000020004" pitchFamily="2" charset="0"/>
              </a:rPr>
              <a:t>Max.edge</a:t>
            </a:r>
            <a:r>
              <a:rPr lang="en" altLang="ja-JP" sz="1200" dirty="0">
                <a:solidFill>
                  <a:srgbClr val="333333"/>
                </a:solidFill>
                <a:latin typeface="HelveticaNeue" panose="02000503000000020004" pitchFamily="2" charset="0"/>
              </a:rPr>
              <a:t>” specifies the maximum allowed triangle edge length in the inner domain and in the outer extension. So, it can be a single numeric value or length two vector, </a:t>
            </a:r>
          </a:p>
          <a:p>
            <a:r>
              <a:rPr lang="en" altLang="ja-JP" sz="1200" dirty="0">
                <a:solidFill>
                  <a:srgbClr val="333333"/>
                </a:solidFill>
                <a:latin typeface="HelveticaNeue" panose="02000503000000020004" pitchFamily="2" charset="0"/>
              </a:rPr>
              <a:t>Inner Domain</a:t>
            </a:r>
            <a:r>
              <a:rPr lang="ja-JP" altLang="en-US" sz="1200">
                <a:solidFill>
                  <a:srgbClr val="333333"/>
                </a:solidFill>
                <a:latin typeface="HelveticaNeue" panose="02000503000000020004" pitchFamily="2" charset="0"/>
              </a:rPr>
              <a:t>がないからここでは</a:t>
            </a:r>
            <a:r>
              <a:rPr lang="en-US" altLang="ja-JP" sz="1200" dirty="0">
                <a:solidFill>
                  <a:srgbClr val="333333"/>
                </a:solidFill>
                <a:latin typeface="HelveticaNeue" panose="02000503000000020004" pitchFamily="2" charset="0"/>
              </a:rPr>
              <a:t>Single Value</a:t>
            </a:r>
            <a:endParaRPr lang="en" altLang="ja-JP" sz="1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6407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B280DC-E709-9A4A-8BA4-BF75C617D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" altLang="ja-JP" b="1" dirty="0"/>
              <a:t>2.7 Tools for mesh assessment </a:t>
            </a:r>
            <a:endParaRPr kumimoji="1" lang="ja-JP" altLang="en-US"/>
          </a:p>
        </p:txBody>
      </p:sp>
      <p:pic>
        <p:nvPicPr>
          <p:cNvPr id="5" name="図 4" descr="文字と写真のスクリーンショット&#10;&#10;自動的に生成された説明">
            <a:extLst>
              <a:ext uri="{FF2B5EF4-FFF2-40B4-BE49-F238E27FC236}">
                <a16:creationId xmlns:a16="http://schemas.microsoft.com/office/drawing/2014/main" id="{23816251-9D78-834E-A851-0C2F519BF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613" y="1041797"/>
            <a:ext cx="9305925" cy="5816203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5C080A3-3526-0246-9162-C5325C4AA493}"/>
              </a:ext>
            </a:extLst>
          </p:cNvPr>
          <p:cNvSpPr/>
          <p:nvPr/>
        </p:nvSpPr>
        <p:spPr>
          <a:xfrm>
            <a:off x="441150" y="2487096"/>
            <a:ext cx="1744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dirty="0" err="1"/>
              <a:t>meshbuilder</a:t>
            </a:r>
            <a:r>
              <a:rPr lang="en" altLang="ja-JP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28123687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9A5C30-FADF-C24F-A678-2F73226D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810420"/>
          </a:xfrm>
        </p:spPr>
        <p:txBody>
          <a:bodyPr>
            <a:normAutofit/>
          </a:bodyPr>
          <a:lstStyle/>
          <a:p>
            <a:r>
              <a:rPr lang="en" altLang="ja-JP" sz="3600" b="1" dirty="0"/>
              <a:t>2.8 Non-Gaussian response: Precipitation in Paraná </a:t>
            </a:r>
            <a:endParaRPr kumimoji="1" lang="ja-JP" altLang="en-US"/>
          </a:p>
        </p:txBody>
      </p:sp>
      <p:pic>
        <p:nvPicPr>
          <p:cNvPr id="5" name="コンテンツ プレースホルダー 4" descr="パソコンのスクリーンショット&#10;&#10;自動的に生成された説明">
            <a:extLst>
              <a:ext uri="{FF2B5EF4-FFF2-40B4-BE49-F238E27FC236}">
                <a16:creationId xmlns:a16="http://schemas.microsoft.com/office/drawing/2014/main" id="{88B9A554-398C-4343-A002-5AFE9F6AC7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797" t="12805" r="42202" b="40569"/>
          <a:stretch/>
        </p:blipFill>
        <p:spPr>
          <a:xfrm>
            <a:off x="258114" y="2085977"/>
            <a:ext cx="6280799" cy="4357688"/>
          </a:xfr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C6CCCDA-E874-8A43-8C31-49B5024D6FB2}"/>
              </a:ext>
            </a:extLst>
          </p:cNvPr>
          <p:cNvSpPr/>
          <p:nvPr/>
        </p:nvSpPr>
        <p:spPr>
          <a:xfrm>
            <a:off x="258114" y="116264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lowest latitude</a:t>
            </a:r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（一番北</a:t>
            </a:r>
            <a:r>
              <a:rPr lang="en-US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 among missing altitude</a:t>
            </a:r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）</a:t>
            </a:r>
            <a:endParaRPr lang="en" altLang="ja-JP" dirty="0">
              <a:solidFill>
                <a:srgbClr val="333333"/>
              </a:solidFill>
              <a:latin typeface="HelveticaNeue" panose="02000503000000020004" pitchFamily="2" charset="0"/>
            </a:endParaRPr>
          </a:p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lowest and largest longitude (</a:t>
            </a:r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東西の端っこ</a:t>
            </a:r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)</a:t>
            </a:r>
          </a:p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highest altitude</a:t>
            </a:r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　（一番高い高度）</a:t>
            </a:r>
            <a:endParaRPr lang="en" altLang="ja-JP" dirty="0">
              <a:effectLst/>
            </a:endParaRPr>
          </a:p>
        </p:txBody>
      </p:sp>
      <p:pic>
        <p:nvPicPr>
          <p:cNvPr id="9" name="図 8" descr="スクリーンショット, 抽象 が含まれている画像&#10;&#10;自動的に生成された説明">
            <a:extLst>
              <a:ext uri="{FF2B5EF4-FFF2-40B4-BE49-F238E27FC236}">
                <a16:creationId xmlns:a16="http://schemas.microsoft.com/office/drawing/2014/main" id="{549E49AF-7B5E-034C-8AEF-CB06563A8A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10" t="65833" r="46267" b="14167"/>
          <a:stretch/>
        </p:blipFill>
        <p:spPr>
          <a:xfrm>
            <a:off x="6775449" y="1171577"/>
            <a:ext cx="5416551" cy="1828800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0D177CAF-B254-E84A-9831-6C721E9856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114" y="3808292"/>
            <a:ext cx="5743575" cy="252376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3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D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ataset</a:t>
            </a:r>
            <a:r>
              <a:rPr kumimoji="0" lang="ja-JP" altLang="en-US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概要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ja-JP" altLang="ja-JP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Daily rainfall mean in January 2011 will be considere</a:t>
            </a: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d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ja-JP" altLang="ja-JP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 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13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S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even stations</a:t>
            </a:r>
            <a:r>
              <a:rPr kumimoji="0" lang="en-US" altLang="ja-JP" sz="13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: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 missing altitude and missing data on daily rainfall</a:t>
            </a: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 (</a:t>
            </a: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赤丸</a:t>
            </a: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)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Altitude Important for building model (need it all over the state)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DEM</a:t>
            </a: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を</a:t>
            </a:r>
            <a:r>
              <a:rPr kumimoji="0" lang="en-US" altLang="ja-JP" sz="1300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DL</a:t>
            </a: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するか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stochastic model</a:t>
            </a: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で自分で埋める</a:t>
            </a:r>
            <a:endParaRPr kumimoji="0" lang="en-US" altLang="ja-JP" sz="1300" dirty="0">
              <a:solidFill>
                <a:srgbClr val="333333"/>
              </a:solidFill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ja-JP" altLang="ja-JP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問題：</a:t>
            </a:r>
            <a:r>
              <a:rPr kumimoji="0" lang="ja-JP" altLang="ja-JP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269 missing observations. </a:t>
            </a:r>
            <a:r>
              <a:rPr kumimoji="0" lang="ja-JP" altLang="en-US" sz="130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（</a:t>
            </a:r>
            <a:r>
              <a:rPr kumimoji="0" lang="en-US" altLang="ja-JP" sz="13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1</a:t>
            </a:r>
            <a:r>
              <a:rPr kumimoji="0" lang="ja-JP" altLang="en-US" sz="13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Neue" panose="02000503000000020004" pitchFamily="2" charset="0"/>
              </a:rPr>
              <a:t>月中一回もデータが取られなかった箇所もある）</a:t>
            </a: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ja-JP" sz="13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4CE9F43-1FD9-1343-AAEE-B4DE637C4C85}"/>
              </a:ext>
            </a:extLst>
          </p:cNvPr>
          <p:cNvSpPr txBox="1"/>
          <p:nvPr/>
        </p:nvSpPr>
        <p:spPr>
          <a:xfrm>
            <a:off x="2983420" y="42648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海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9F0A021-F148-294B-99D7-9F0889C5A47D}"/>
              </a:ext>
            </a:extLst>
          </p:cNvPr>
          <p:cNvSpPr txBox="1"/>
          <p:nvPr/>
        </p:nvSpPr>
        <p:spPr>
          <a:xfrm>
            <a:off x="5702080" y="42648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海</a:t>
            </a:r>
          </a:p>
        </p:txBody>
      </p:sp>
    </p:spTree>
    <p:extLst>
      <p:ext uri="{BB962C8B-B14F-4D97-AF65-F5344CB8AC3E}">
        <p14:creationId xmlns:p14="http://schemas.microsoft.com/office/powerpoint/2010/main" val="1423964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426E7E-834E-5042-8FB6-3A6542281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2.8.2 Model and covariate selection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319A29-D9E0-374D-B03E-660CB5884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dirty="0"/>
              <a:t>2011</a:t>
            </a:r>
            <a:r>
              <a:rPr lang="ja-JP" altLang="en-US"/>
              <a:t>年</a:t>
            </a:r>
            <a:r>
              <a:rPr lang="en-US" altLang="ja-JP" dirty="0"/>
              <a:t>1</a:t>
            </a:r>
            <a:r>
              <a:rPr lang="ja-JP" altLang="en-US"/>
              <a:t>月の降雨量</a:t>
            </a:r>
            <a:endParaRPr lang="en-US" altLang="ja-JP" dirty="0"/>
          </a:p>
          <a:p>
            <a:r>
              <a:rPr lang="ja-JP" altLang="en-US"/>
              <a:t>ガンマ尤度</a:t>
            </a:r>
          </a:p>
        </p:txBody>
      </p:sp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3A6F022A-073F-294E-819F-F5ECB12B08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0" t="82667" r="53055" b="8444"/>
          <a:stretch/>
        </p:blipFill>
        <p:spPr>
          <a:xfrm>
            <a:off x="1478280" y="3151188"/>
            <a:ext cx="7360920" cy="2103120"/>
          </a:xfrm>
          <a:prstGeom prst="rect">
            <a:avLst/>
          </a:prstGeom>
        </p:spPr>
      </p:pic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2CA4AF13-D8CA-0544-A1E1-892EC96C20EE}"/>
              </a:ext>
            </a:extLst>
          </p:cNvPr>
          <p:cNvCxnSpPr>
            <a:cxnSpLocks/>
          </p:cNvCxnSpPr>
          <p:nvPr/>
        </p:nvCxnSpPr>
        <p:spPr>
          <a:xfrm flipH="1">
            <a:off x="3744097" y="2255520"/>
            <a:ext cx="218304" cy="1562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DDCEF7B-0701-764C-84C7-A5FE675E87E1}"/>
              </a:ext>
            </a:extLst>
          </p:cNvPr>
          <p:cNvSpPr txBox="1"/>
          <p:nvPr/>
        </p:nvSpPr>
        <p:spPr>
          <a:xfrm>
            <a:off x="7021556" y="4476751"/>
            <a:ext cx="4963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i="1" dirty="0"/>
              <a:t>Spatial Random Field (latent Gaussian Field)</a:t>
            </a:r>
            <a:endParaRPr kumimoji="1" lang="ja-JP" altLang="en-US" i="1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E6F9359-47D2-D745-9373-220E87451C41}"/>
              </a:ext>
            </a:extLst>
          </p:cNvPr>
          <p:cNvSpPr txBox="1"/>
          <p:nvPr/>
        </p:nvSpPr>
        <p:spPr>
          <a:xfrm>
            <a:off x="8135530" y="3553421"/>
            <a:ext cx="3156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i="1" dirty="0"/>
              <a:t>Fi=</a:t>
            </a:r>
            <a:r>
              <a:rPr lang="en" altLang="ja-JP" dirty="0"/>
              <a:t> </a:t>
            </a:r>
            <a:r>
              <a:rPr lang="ja-JP" altLang="en-US"/>
              <a:t>共分散ベクトル</a:t>
            </a:r>
            <a:endParaRPr lang="en" altLang="ja-JP" dirty="0"/>
          </a:p>
          <a:p>
            <a:r>
              <a:rPr lang="en" altLang="ja-JP" dirty="0"/>
              <a:t>(the location coordinates and altitude of station </a:t>
            </a:r>
            <a:r>
              <a:rPr lang="en" altLang="ja-JP" i="1" dirty="0" err="1"/>
              <a:t>i</a:t>
            </a:r>
            <a:r>
              <a:rPr lang="en" altLang="ja-JP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207268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FF132A-BAEF-EB4A-8CAF-D26BC012C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51704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dirty="0" err="1"/>
              <a:t>Smoothe</a:t>
            </a:r>
            <a:r>
              <a:rPr kumimoji="1" lang="ja-JP" altLang="en-US"/>
              <a:t> </a:t>
            </a:r>
            <a:r>
              <a:rPr kumimoji="1" lang="en-US" altLang="ja-JP" dirty="0"/>
              <a:t>covariate effect</a:t>
            </a:r>
            <a:endParaRPr lang="en-US" altLang="ja-JP" dirty="0"/>
          </a:p>
          <a:p>
            <a:r>
              <a:rPr lang="ja-JP" altLang="en-US"/>
              <a:t>平均降雨量と経度の非線型関係（経度を含んだ共分散）</a:t>
            </a:r>
            <a:endParaRPr lang="en-US" altLang="ja-JP" dirty="0"/>
          </a:p>
          <a:p>
            <a:r>
              <a:rPr lang="ja-JP" altLang="en-US"/>
              <a:t>海から遠いほど降雨量が減っている（海からの距離を含んだ共分散）</a:t>
            </a:r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5" name="図 4" descr="パソコンの画面&#10;&#10;自動的に生成された説明">
            <a:extLst>
              <a:ext uri="{FF2B5EF4-FFF2-40B4-BE49-F238E27FC236}">
                <a16:creationId xmlns:a16="http://schemas.microsoft.com/office/drawing/2014/main" id="{71FBBDC8-4A0B-9142-BBF9-0A7B84084C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50" t="3555" r="45139" b="52444"/>
          <a:stretch/>
        </p:blipFill>
        <p:spPr>
          <a:xfrm>
            <a:off x="6278880" y="2555057"/>
            <a:ext cx="5913120" cy="421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20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6494B5F-5F03-F149-90CC-653C14A39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1080"/>
            <a:ext cx="10515600" cy="5155883"/>
          </a:xfrm>
        </p:spPr>
        <p:txBody>
          <a:bodyPr>
            <a:normAutofit lnSpcReduction="10000"/>
          </a:bodyPr>
          <a:lstStyle/>
          <a:p>
            <a:r>
              <a:rPr lang="ja-JP" altLang="en-US"/>
              <a:t>非線型関係の共分散のため、</a:t>
            </a:r>
            <a:r>
              <a:rPr lang="en-US" altLang="ja-JP" dirty="0"/>
              <a:t>random walk</a:t>
            </a:r>
            <a:r>
              <a:rPr lang="ja-JP" altLang="en-US"/>
              <a:t>の</a:t>
            </a:r>
            <a:r>
              <a:rPr lang="en-US" altLang="ja-JP" dirty="0"/>
              <a:t>prior</a:t>
            </a:r>
            <a:r>
              <a:rPr lang="ja-JP" altLang="en-US"/>
              <a:t>を</a:t>
            </a:r>
            <a:r>
              <a:rPr lang="en-US" altLang="ja-JP" dirty="0"/>
              <a:t>Effect</a:t>
            </a:r>
            <a:r>
              <a:rPr lang="ja-JP" altLang="en-US"/>
              <a:t>に設定する</a:t>
            </a:r>
            <a:endParaRPr lang="en" altLang="ja-JP" dirty="0"/>
          </a:p>
          <a:p>
            <a:pPr lvl="1"/>
            <a:r>
              <a:rPr lang="ja-JP" altLang="en-US"/>
              <a:t>方法：共分散を</a:t>
            </a:r>
            <a:r>
              <a:rPr lang="en" altLang="ja-JP" dirty="0"/>
              <a:t> Knot</a:t>
            </a:r>
            <a:r>
              <a:rPr lang="ja-JP" altLang="en-US"/>
              <a:t>にグループ分けし、</a:t>
            </a:r>
            <a:r>
              <a:rPr lang="en-US" altLang="ja-JP" dirty="0"/>
              <a:t>random walk prior</a:t>
            </a:r>
            <a:r>
              <a:rPr lang="ja-JP" altLang="en-US"/>
              <a:t>をそれぞれに与える</a:t>
            </a:r>
            <a:endParaRPr lang="en" altLang="ja-JP" dirty="0"/>
          </a:p>
          <a:p>
            <a:pPr lvl="1"/>
            <a:r>
              <a:rPr lang="ja-JP" altLang="en-US"/>
              <a:t>この場合</a:t>
            </a:r>
            <a:r>
              <a:rPr lang="en" altLang="ja-JP" dirty="0"/>
              <a:t> the term of linear predictor</a:t>
            </a:r>
            <a:r>
              <a:rPr lang="ja-JP" altLang="en-US"/>
              <a:t>は</a:t>
            </a:r>
            <a:r>
              <a:rPr lang="en" altLang="ja-JP" dirty="0"/>
              <a:t> </a:t>
            </a:r>
            <a:r>
              <a:rPr lang="en" altLang="ja-JP" dirty="0" err="1"/>
              <a:t>inla.group</a:t>
            </a:r>
            <a:r>
              <a:rPr lang="en" altLang="ja-JP" dirty="0"/>
              <a:t>() function</a:t>
            </a:r>
            <a:r>
              <a:rPr lang="ja-JP" altLang="en-US"/>
              <a:t>によって</a:t>
            </a:r>
            <a:r>
              <a:rPr lang="en-US" altLang="ja-JP" dirty="0"/>
              <a:t>m</a:t>
            </a:r>
            <a:r>
              <a:rPr lang="ja-JP" altLang="en-US"/>
              <a:t>クラスに分けられる</a:t>
            </a:r>
            <a:endParaRPr lang="en" altLang="ja-JP" dirty="0"/>
          </a:p>
          <a:p>
            <a:endParaRPr lang="en" altLang="ja-JP" dirty="0"/>
          </a:p>
          <a:p>
            <a:r>
              <a:rPr lang="en-US" altLang="ja-JP" dirty="0"/>
              <a:t>INLA</a:t>
            </a:r>
            <a:r>
              <a:rPr lang="ja-JP" altLang="en-US"/>
              <a:t>の一次元モデルのどれを使っても良い（</a:t>
            </a:r>
            <a:r>
              <a:rPr lang="en-US" altLang="ja-JP" dirty="0"/>
              <a:t>rw1, rw2, ar1</a:t>
            </a:r>
            <a:r>
              <a:rPr lang="ja-JP" altLang="en-US"/>
              <a:t>）</a:t>
            </a:r>
            <a:r>
              <a:rPr lang="en-US" altLang="ja-JP" dirty="0"/>
              <a:t>OR </a:t>
            </a:r>
            <a:r>
              <a:rPr lang="en-US" altLang="ja-JP" dirty="0" err="1"/>
              <a:t>Matern</a:t>
            </a:r>
            <a:r>
              <a:rPr lang="ja-JP" altLang="en-US"/>
              <a:t>モデルを使っても良い</a:t>
            </a:r>
            <a:endParaRPr lang="en" altLang="ja-JP" dirty="0"/>
          </a:p>
          <a:p>
            <a:r>
              <a:rPr lang="en" altLang="ja-JP" dirty="0"/>
              <a:t>Intrinsic models </a:t>
            </a:r>
            <a:r>
              <a:rPr lang="ja-JP" altLang="en-US"/>
              <a:t>を</a:t>
            </a:r>
            <a:r>
              <a:rPr lang="en-US" altLang="ja-JP" dirty="0"/>
              <a:t>prior </a:t>
            </a:r>
            <a:r>
              <a:rPr lang="ja-JP" altLang="en-US"/>
              <a:t>分布とする時</a:t>
            </a:r>
            <a:r>
              <a:rPr lang="en" altLang="ja-JP" dirty="0"/>
              <a:t>, </a:t>
            </a:r>
            <a:r>
              <a:rPr lang="ja-JP" altLang="en-US"/>
              <a:t>モデルの値の“</a:t>
            </a:r>
            <a:r>
              <a:rPr lang="en-US" altLang="ja-JP" dirty="0"/>
              <a:t>Scaling”</a:t>
            </a:r>
            <a:r>
              <a:rPr lang="ja-JP" altLang="en-US"/>
              <a:t>をした方が良い</a:t>
            </a:r>
            <a:r>
              <a:rPr lang="en-US" altLang="ja-JP" dirty="0"/>
              <a:t>(Prior</a:t>
            </a:r>
            <a:r>
              <a:rPr lang="ja-JP" altLang="en-US"/>
              <a:t>を設定しやすくなる</a:t>
            </a:r>
            <a:r>
              <a:rPr lang="en-US" altLang="ja-JP" dirty="0"/>
              <a:t>)</a:t>
            </a:r>
          </a:p>
          <a:p>
            <a:pPr lvl="1"/>
            <a:r>
              <a:rPr lang="ja-JP" altLang="en-US"/>
              <a:t>ここでは、</a:t>
            </a:r>
            <a:r>
              <a:rPr lang="en-US" altLang="ja-JP" dirty="0"/>
              <a:t>PC-prior(1.6.5)</a:t>
            </a:r>
            <a:r>
              <a:rPr lang="ja-JP" altLang="en-US"/>
              <a:t>を推奨する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</a:t>
            </a:r>
            <a:r>
              <a:rPr lang="en-US" altLang="ja-JP" dirty="0"/>
              <a:t>	</a:t>
            </a:r>
            <a:r>
              <a:rPr lang="en" altLang="ja-JP" dirty="0" err="1"/>
              <a:t>pcprec</a:t>
            </a:r>
            <a:r>
              <a:rPr lang="en" altLang="ja-JP" dirty="0"/>
              <a:t> &lt;- </a:t>
            </a:r>
            <a:r>
              <a:rPr lang="en" altLang="ja-JP" b="1" dirty="0"/>
              <a:t>list</a:t>
            </a:r>
            <a:r>
              <a:rPr lang="en" altLang="ja-JP" dirty="0"/>
              <a:t>(prior = '</a:t>
            </a:r>
            <a:r>
              <a:rPr lang="en" altLang="ja-JP" dirty="0" err="1"/>
              <a:t>pcprec</a:t>
            </a:r>
            <a:r>
              <a:rPr lang="en" altLang="ja-JP" dirty="0"/>
              <a:t>', param = </a:t>
            </a:r>
            <a:r>
              <a:rPr lang="en" altLang="ja-JP" b="1" dirty="0"/>
              <a:t>c</a:t>
            </a:r>
            <a:r>
              <a:rPr lang="en" altLang="ja-JP" dirty="0"/>
              <a:t>(1, 0.01)) </a:t>
            </a:r>
          </a:p>
          <a:p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5512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A6CA6E-2081-E649-979E-C2CE414B2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dirty="0"/>
              <a:t>2.8.2.2 Define the spatial model and prepare the data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6B1845-1D2E-1C4D-A2AD-92D9770AF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/>
              <a:t>空間モデルのために</a:t>
            </a:r>
            <a:r>
              <a:rPr lang="en" altLang="ja-JP" dirty="0"/>
              <a:t> </a:t>
            </a:r>
            <a:r>
              <a:rPr lang="ja-JP" altLang="en-US"/>
              <a:t>メッシュを設定する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１）降雨量測定ステーションの周りに</a:t>
            </a:r>
            <a:r>
              <a:rPr lang="en" altLang="ja-JP" dirty="0"/>
              <a:t>non-convex hull</a:t>
            </a:r>
            <a:r>
              <a:rPr lang="ja-JP" altLang="en-US"/>
              <a:t>を使って</a:t>
            </a:r>
            <a:r>
              <a:rPr lang="en-US" altLang="ja-JP" dirty="0"/>
              <a:t>Boundary</a:t>
            </a:r>
            <a:r>
              <a:rPr lang="ja-JP" altLang="en-US"/>
              <a:t>を設定し、メッシュを作成する。</a:t>
            </a:r>
            <a:endParaRPr lang="en" altLang="ja-JP" dirty="0"/>
          </a:p>
          <a:p>
            <a:pPr marL="0" indent="0">
              <a:buNone/>
            </a:pPr>
            <a:r>
              <a:rPr lang="ja-JP" altLang="en-US"/>
              <a:t>２）</a:t>
            </a:r>
            <a:r>
              <a:rPr lang="en" altLang="ja-JP" dirty="0"/>
              <a:t>projector matrix</a:t>
            </a:r>
            <a:r>
              <a:rPr lang="ja-JP" altLang="en-US"/>
              <a:t>を計算する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３）</a:t>
            </a:r>
            <a:r>
              <a:rPr lang="en" altLang="ja-JP" dirty="0" err="1"/>
              <a:t>inla.stack</a:t>
            </a:r>
            <a:r>
              <a:rPr lang="en" altLang="ja-JP" dirty="0"/>
              <a:t> function</a:t>
            </a:r>
            <a:r>
              <a:rPr lang="ja-JP" altLang="en-US"/>
              <a:t>を使って４つのデータをまとめる：</a:t>
            </a:r>
            <a:endParaRPr lang="en-US" altLang="ja-JP" dirty="0"/>
          </a:p>
          <a:p>
            <a:pPr marL="0" indent="0">
              <a:buNone/>
            </a:pPr>
            <a:r>
              <a:rPr lang="en" altLang="ja-JP" dirty="0"/>
              <a:t>Gaussian Field, </a:t>
            </a:r>
            <a:r>
              <a:rPr lang="ja-JP" altLang="en-US"/>
              <a:t>切片</a:t>
            </a:r>
            <a:r>
              <a:rPr lang="en" altLang="ja-JP" dirty="0"/>
              <a:t>(intercept), </a:t>
            </a:r>
            <a:r>
              <a:rPr lang="ja-JP" altLang="en-US"/>
              <a:t>経度</a:t>
            </a:r>
            <a:r>
              <a:rPr lang="en-US" altLang="ja-JP" dirty="0"/>
              <a:t>, </a:t>
            </a:r>
            <a:r>
              <a:rPr lang="ja-JP" altLang="en-US"/>
              <a:t>海からの距離</a:t>
            </a:r>
            <a:endParaRPr lang="en" altLang="ja-JP" dirty="0"/>
          </a:p>
          <a:p>
            <a:pPr marL="0" indent="0">
              <a:buNone/>
            </a:pPr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B7D863-EB1C-2B49-ABF2-8C9F0EB7B36D}"/>
              </a:ext>
            </a:extLst>
          </p:cNvPr>
          <p:cNvSpPr/>
          <p:nvPr/>
        </p:nvSpPr>
        <p:spPr>
          <a:xfrm>
            <a:off x="7315200" y="4724401"/>
            <a:ext cx="4876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stk.dat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 &lt;- </a:t>
            </a:r>
            <a:r>
              <a:rPr lang="en" altLang="ja-JP" sz="1400" b="1" dirty="0" err="1">
                <a:solidFill>
                  <a:srgbClr val="006D1E"/>
                </a:solidFill>
                <a:latin typeface="Menlo" panose="020B0609030804020204" pitchFamily="49" charset="0"/>
              </a:rPr>
              <a:t>inla.stack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b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</a:b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data = </a:t>
            </a:r>
            <a:r>
              <a:rPr lang="en" altLang="ja-JP" sz="1400" b="1" dirty="0">
                <a:solidFill>
                  <a:srgbClr val="006D1E"/>
                </a:solidFill>
                <a:latin typeface="Menlo" panose="020B0609030804020204" pitchFamily="49" charset="0"/>
              </a:rPr>
              <a:t>list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y = 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PRprec</a:t>
            </a:r>
            <a:r>
              <a:rPr lang="en" altLang="ja-JP" sz="1400" dirty="0" err="1">
                <a:solidFill>
                  <a:srgbClr val="666666"/>
                </a:solidFill>
                <a:latin typeface="Menlo" panose="020B0609030804020204" pitchFamily="49" charset="0"/>
              </a:rPr>
              <a:t>$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precMean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),</a:t>
            </a:r>
            <a:b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</a:b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A = </a:t>
            </a:r>
            <a:r>
              <a:rPr lang="en" altLang="ja-JP" sz="1400" b="1" dirty="0">
                <a:solidFill>
                  <a:srgbClr val="006D1E"/>
                </a:solidFill>
                <a:latin typeface="Menlo" panose="020B0609030804020204" pitchFamily="49" charset="0"/>
              </a:rPr>
              <a:t>list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(A,</a:t>
            </a:r>
            <a:r>
              <a:rPr lang="en" altLang="ja-JP" sz="1400" dirty="0">
                <a:solidFill>
                  <a:srgbClr val="60F4AA"/>
                </a:solidFill>
                <a:latin typeface="Menlo" panose="020B0609030804020204" pitchFamily="49" charset="0"/>
              </a:rPr>
              <a:t>1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),</a:t>
            </a:r>
            <a:b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</a:b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effects = </a:t>
            </a:r>
            <a:r>
              <a:rPr lang="en" altLang="ja-JP" sz="1400" b="1" dirty="0">
                <a:solidFill>
                  <a:srgbClr val="006D1E"/>
                </a:solidFill>
                <a:latin typeface="Menlo" panose="020B0609030804020204" pitchFamily="49" charset="0"/>
              </a:rPr>
              <a:t>list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b="1" dirty="0">
                <a:solidFill>
                  <a:srgbClr val="006D1E"/>
                </a:solidFill>
                <a:latin typeface="Menlo" panose="020B0609030804020204" pitchFamily="49" charset="0"/>
              </a:rPr>
              <a:t>list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s = </a:t>
            </a:r>
            <a:r>
              <a:rPr lang="en" altLang="ja-JP" sz="1400" dirty="0">
                <a:solidFill>
                  <a:srgbClr val="60F4AA"/>
                </a:solidFill>
                <a:latin typeface="Menlo" panose="020B0609030804020204" pitchFamily="49" charset="0"/>
              </a:rPr>
              <a:t>1</a:t>
            </a:r>
            <a:r>
              <a:rPr lang="en" altLang="ja-JP" sz="1400" dirty="0">
                <a:solidFill>
                  <a:srgbClr val="666666"/>
                </a:solidFill>
                <a:latin typeface="Menlo" panose="020B0609030804020204" pitchFamily="49" charset="0"/>
              </a:rPr>
              <a:t>: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spde</a:t>
            </a:r>
            <a:r>
              <a:rPr lang="en" altLang="ja-JP" sz="1400" dirty="0">
                <a:solidFill>
                  <a:srgbClr val="666666"/>
                </a:solidFill>
                <a:latin typeface="Menlo" panose="020B0609030804020204" pitchFamily="49" charset="0"/>
              </a:rPr>
              <a:t>$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n.spde), </a:t>
            </a:r>
            <a:endParaRPr lang="en" altLang="ja-JP" sz="1400" dirty="0"/>
          </a:p>
          <a:p>
            <a:r>
              <a:rPr lang="en" altLang="ja-JP" sz="1400" b="1" dirty="0" err="1">
                <a:solidFill>
                  <a:srgbClr val="006D1E"/>
                </a:solidFill>
                <a:latin typeface="Menlo" panose="020B0609030804020204" pitchFamily="49" charset="0"/>
              </a:rPr>
              <a:t>data.frame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Intercept = </a:t>
            </a:r>
            <a:r>
              <a:rPr lang="en" altLang="ja-JP" sz="1400" dirty="0">
                <a:solidFill>
                  <a:srgbClr val="60F4AA"/>
                </a:solidFill>
                <a:latin typeface="Menlo" panose="020B0609030804020204" pitchFamily="49" charset="0"/>
              </a:rPr>
              <a:t>1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,</a:t>
            </a:r>
            <a:b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</a:br>
            <a:r>
              <a:rPr lang="en" altLang="ja-JP" sz="1400" dirty="0" err="1">
                <a:solidFill>
                  <a:srgbClr val="8E1E00"/>
                </a:solidFill>
                <a:latin typeface="Menlo" panose="020B0609030804020204" pitchFamily="49" charset="0"/>
              </a:rPr>
              <a:t>gWest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 = </a:t>
            </a:r>
            <a:r>
              <a:rPr lang="en" altLang="ja-JP" sz="1400" b="1" dirty="0" err="1">
                <a:solidFill>
                  <a:srgbClr val="006D1E"/>
                </a:solidFill>
                <a:latin typeface="Menlo" panose="020B0609030804020204" pitchFamily="49" charset="0"/>
              </a:rPr>
              <a:t>inla.group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coords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[, </a:t>
            </a:r>
            <a:r>
              <a:rPr lang="en" altLang="ja-JP" sz="1400" dirty="0">
                <a:solidFill>
                  <a:srgbClr val="60F4AA"/>
                </a:solidFill>
                <a:latin typeface="Menlo" panose="020B0609030804020204" pitchFamily="49" charset="0"/>
              </a:rPr>
              <a:t>1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]), </a:t>
            </a:r>
          </a:p>
          <a:p>
            <a:r>
              <a:rPr lang="en" altLang="ja-JP" sz="1400" dirty="0" err="1">
                <a:solidFill>
                  <a:srgbClr val="8E1E00"/>
                </a:solidFill>
                <a:latin typeface="Menlo" panose="020B0609030804020204" pitchFamily="49" charset="0"/>
              </a:rPr>
              <a:t>gOceanDist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 = </a:t>
            </a:r>
            <a:r>
              <a:rPr lang="en" altLang="ja-JP" sz="1400" b="1" dirty="0" err="1">
                <a:solidFill>
                  <a:srgbClr val="006D1E"/>
                </a:solidFill>
                <a:latin typeface="Menlo" panose="020B0609030804020204" pitchFamily="49" charset="0"/>
              </a:rPr>
              <a:t>inla.group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PRprec</a:t>
            </a:r>
            <a:r>
              <a:rPr lang="en" altLang="ja-JP" sz="1400" dirty="0" err="1">
                <a:solidFill>
                  <a:srgbClr val="666666"/>
                </a:solidFill>
                <a:latin typeface="Menlo" panose="020B0609030804020204" pitchFamily="49" charset="0"/>
              </a:rPr>
              <a:t>$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oceanDist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), </a:t>
            </a:r>
          </a:p>
          <a:p>
            <a:r>
              <a:rPr lang="en" altLang="ja-JP" sz="1400" dirty="0" err="1">
                <a:solidFill>
                  <a:srgbClr val="8E1E00"/>
                </a:solidFill>
                <a:latin typeface="Menlo" panose="020B0609030804020204" pitchFamily="49" charset="0"/>
              </a:rPr>
              <a:t>oceanDist</a:t>
            </a:r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 = 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PRprec</a:t>
            </a:r>
            <a:r>
              <a:rPr lang="en" altLang="ja-JP" sz="1400" dirty="0" err="1">
                <a:solidFill>
                  <a:srgbClr val="666666"/>
                </a:solidFill>
                <a:latin typeface="Menlo" panose="020B0609030804020204" pitchFamily="49" charset="0"/>
              </a:rPr>
              <a:t>$</a:t>
            </a:r>
            <a:r>
              <a:rPr lang="en" altLang="ja-JP" sz="1400" dirty="0" err="1">
                <a:solidFill>
                  <a:srgbClr val="23496D"/>
                </a:solidFill>
                <a:latin typeface="Menlo" panose="020B0609030804020204" pitchFamily="49" charset="0"/>
              </a:rPr>
              <a:t>oceanDist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)), </a:t>
            </a:r>
            <a:endParaRPr lang="en" altLang="ja-JP" sz="1400" dirty="0"/>
          </a:p>
          <a:p>
            <a:r>
              <a:rPr lang="en" altLang="ja-JP" sz="1400" dirty="0">
                <a:solidFill>
                  <a:srgbClr val="8E1E00"/>
                </a:solidFill>
                <a:latin typeface="Menlo" panose="020B0609030804020204" pitchFamily="49" charset="0"/>
              </a:rPr>
              <a:t>tag = </a:t>
            </a:r>
            <a:r>
              <a:rPr lang="en" altLang="ja-JP" sz="1400" dirty="0">
                <a:solidFill>
                  <a:srgbClr val="3F6D9E"/>
                </a:solidFill>
                <a:latin typeface="Menlo" panose="020B0609030804020204" pitchFamily="49" charset="0"/>
              </a:rPr>
              <a:t>'</a:t>
            </a:r>
            <a:r>
              <a:rPr lang="en" altLang="ja-JP" sz="1400" dirty="0" err="1">
                <a:solidFill>
                  <a:srgbClr val="3F6D9E"/>
                </a:solidFill>
                <a:latin typeface="Menlo" panose="020B0609030804020204" pitchFamily="49" charset="0"/>
              </a:rPr>
              <a:t>dat</a:t>
            </a:r>
            <a:r>
              <a:rPr lang="en" altLang="ja-JP" sz="1400" dirty="0">
                <a:solidFill>
                  <a:srgbClr val="3F6D9E"/>
                </a:solidFill>
                <a:latin typeface="Menlo" panose="020B0609030804020204" pitchFamily="49" charset="0"/>
              </a:rPr>
              <a:t>'</a:t>
            </a:r>
            <a:r>
              <a:rPr lang="en" altLang="ja-JP" sz="1400" dirty="0">
                <a:solidFill>
                  <a:srgbClr val="23496D"/>
                </a:solidFill>
                <a:latin typeface="Menlo" panose="020B0609030804020204" pitchFamily="49" charset="0"/>
              </a:rPr>
              <a:t>) </a:t>
            </a:r>
            <a:endParaRPr lang="en" altLang="ja-JP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10176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660A65-611B-C44B-9D2A-4A2F40E0C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2.8.2.3 Fitting the models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1ABC74-471A-C042-876E-3D5024580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共分散モデルは両方とも同じ</a:t>
            </a:r>
            <a:r>
              <a:rPr lang="en-US" altLang="ja-JP" dirty="0"/>
              <a:t>Data Stack</a:t>
            </a:r>
            <a:r>
              <a:rPr lang="ja-JP" altLang="en-US"/>
              <a:t>を使う：</a:t>
            </a:r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6" name="図 5" descr="パソコンの画面&#10;&#10;自動的に生成された説明">
            <a:extLst>
              <a:ext uri="{FF2B5EF4-FFF2-40B4-BE49-F238E27FC236}">
                <a16:creationId xmlns:a16="http://schemas.microsoft.com/office/drawing/2014/main" id="{41872C9E-8A56-DC45-925E-30C175D6A1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061" t="5251" r="7008" b="70791"/>
          <a:stretch/>
        </p:blipFill>
        <p:spPr>
          <a:xfrm>
            <a:off x="1478280" y="2712720"/>
            <a:ext cx="6492240" cy="286512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11262FB-9D7F-FD48-A192-8F6DDB3BA3D8}"/>
              </a:ext>
            </a:extLst>
          </p:cNvPr>
          <p:cNvSpPr txBox="1"/>
          <p:nvPr/>
        </p:nvSpPr>
        <p:spPr>
          <a:xfrm>
            <a:off x="8006191" y="325897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モデルの設定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B0105E0-7A34-B74E-BDCE-AB0E023AF106}"/>
              </a:ext>
            </a:extLst>
          </p:cNvPr>
          <p:cNvSpPr txBox="1"/>
          <p:nvPr/>
        </p:nvSpPr>
        <p:spPr>
          <a:xfrm>
            <a:off x="8245037" y="482949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モデルの</a:t>
            </a:r>
            <a:r>
              <a:rPr kumimoji="1" lang="en-US" altLang="ja-JP" dirty="0"/>
              <a:t>fit</a:t>
            </a:r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D3CAE52-A262-444E-997A-3E05ACFE7A63}"/>
              </a:ext>
            </a:extLst>
          </p:cNvPr>
          <p:cNvSpPr/>
          <p:nvPr/>
        </p:nvSpPr>
        <p:spPr>
          <a:xfrm>
            <a:off x="2011680" y="3110745"/>
            <a:ext cx="1066800" cy="33289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029061D-33DF-A04D-A823-73695214D6BF}"/>
              </a:ext>
            </a:extLst>
          </p:cNvPr>
          <p:cNvSpPr/>
          <p:nvPr/>
        </p:nvSpPr>
        <p:spPr>
          <a:xfrm>
            <a:off x="3215640" y="4267200"/>
            <a:ext cx="838200" cy="33289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E597923-4126-9644-96F2-DD3F6434ED0F}"/>
              </a:ext>
            </a:extLst>
          </p:cNvPr>
          <p:cNvSpPr txBox="1"/>
          <p:nvPr/>
        </p:nvSpPr>
        <p:spPr>
          <a:xfrm>
            <a:off x="7741921" y="6091606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同じ分布なので</a:t>
            </a:r>
            <a:r>
              <a:rPr kumimoji="1" lang="en-US" altLang="ja-JP" dirty="0"/>
              <a:t>link function</a:t>
            </a:r>
            <a:r>
              <a:rPr kumimoji="1" lang="ja-JP" altLang="en-US"/>
              <a:t>は</a:t>
            </a:r>
            <a:r>
              <a:rPr kumimoji="1" lang="en-US" altLang="ja-JP" dirty="0"/>
              <a:t>natural logarithm (link = 1)</a:t>
            </a:r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DAB4AD2-C4E6-BC46-A568-16BCEFB4DCCC}"/>
              </a:ext>
            </a:extLst>
          </p:cNvPr>
          <p:cNvSpPr/>
          <p:nvPr/>
        </p:nvSpPr>
        <p:spPr>
          <a:xfrm>
            <a:off x="6126480" y="2355765"/>
            <a:ext cx="62179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200">
                <a:solidFill>
                  <a:srgbClr val="23496D"/>
                </a:solidFill>
                <a:latin typeface="Menlo" panose="020B0609030804020204" pitchFamily="49" charset="0"/>
              </a:rPr>
              <a:t>もし、海からの距離を</a:t>
            </a:r>
            <a:r>
              <a:rPr lang="en-US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Linear Relationship</a:t>
            </a:r>
            <a:r>
              <a:rPr lang="ja-JP" altLang="en-US" sz="1200">
                <a:solidFill>
                  <a:srgbClr val="23496D"/>
                </a:solidFill>
                <a:latin typeface="Menlo" panose="020B0609030804020204" pitchFamily="49" charset="0"/>
              </a:rPr>
              <a:t>で表したかったら：</a:t>
            </a:r>
            <a:endParaRPr lang="en" altLang="ja-JP" sz="1200" dirty="0">
              <a:solidFill>
                <a:srgbClr val="23496D"/>
              </a:solidFill>
              <a:latin typeface="Menlo" panose="020B0609030804020204" pitchFamily="49" charset="0"/>
            </a:endParaRPr>
          </a:p>
          <a:p>
            <a:r>
              <a:rPr lang="en" altLang="ja-JP" sz="1200" dirty="0" err="1">
                <a:solidFill>
                  <a:srgbClr val="23496D"/>
                </a:solidFill>
                <a:latin typeface="Menlo" panose="020B0609030804020204" pitchFamily="49" charset="0"/>
              </a:rPr>
              <a:t>f.oceanD.l</a:t>
            </a:r>
            <a:r>
              <a:rPr lang="en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 &lt;- y </a:t>
            </a:r>
            <a:r>
              <a:rPr lang="en" altLang="ja-JP" sz="1200" dirty="0">
                <a:solidFill>
                  <a:srgbClr val="666666"/>
                </a:solidFill>
                <a:latin typeface="Menlo" panose="020B0609030804020204" pitchFamily="49" charset="0"/>
              </a:rPr>
              <a:t>~ </a:t>
            </a:r>
            <a:r>
              <a:rPr lang="en" altLang="ja-JP" sz="1200" dirty="0">
                <a:solidFill>
                  <a:srgbClr val="60F4AA"/>
                </a:solidFill>
                <a:latin typeface="Menlo" panose="020B0609030804020204" pitchFamily="49" charset="0"/>
              </a:rPr>
              <a:t>0 </a:t>
            </a:r>
            <a:r>
              <a:rPr lang="en" altLang="ja-JP" sz="1200" dirty="0">
                <a:solidFill>
                  <a:srgbClr val="666666"/>
                </a:solidFill>
                <a:latin typeface="Menlo" panose="020B0609030804020204" pitchFamily="49" charset="0"/>
              </a:rPr>
              <a:t>+ </a:t>
            </a:r>
            <a:r>
              <a:rPr lang="en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Intercept </a:t>
            </a:r>
            <a:r>
              <a:rPr lang="en" altLang="ja-JP" sz="1200" dirty="0">
                <a:solidFill>
                  <a:srgbClr val="666666"/>
                </a:solidFill>
                <a:latin typeface="Menlo" panose="020B0609030804020204" pitchFamily="49" charset="0"/>
              </a:rPr>
              <a:t>+ </a:t>
            </a:r>
            <a:r>
              <a:rPr lang="en" altLang="ja-JP" sz="1200" dirty="0" err="1">
                <a:solidFill>
                  <a:srgbClr val="23496D"/>
                </a:solidFill>
                <a:latin typeface="Menlo" panose="020B0609030804020204" pitchFamily="49" charset="0"/>
              </a:rPr>
              <a:t>oceanDist</a:t>
            </a:r>
            <a:r>
              <a:rPr lang="en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 </a:t>
            </a:r>
            <a:r>
              <a:rPr lang="en" altLang="ja-JP" sz="1200" dirty="0">
                <a:solidFill>
                  <a:srgbClr val="666666"/>
                </a:solidFill>
                <a:latin typeface="Menlo" panose="020B0609030804020204" pitchFamily="49" charset="0"/>
              </a:rPr>
              <a:t>+ </a:t>
            </a:r>
            <a:r>
              <a:rPr lang="en" altLang="ja-JP" sz="1200" b="1" dirty="0">
                <a:solidFill>
                  <a:srgbClr val="006D1E"/>
                </a:solidFill>
                <a:latin typeface="Menlo" panose="020B0609030804020204" pitchFamily="49" charset="0"/>
              </a:rPr>
              <a:t>f</a:t>
            </a:r>
            <a:r>
              <a:rPr lang="en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(s, </a:t>
            </a:r>
            <a:r>
              <a:rPr lang="en" altLang="ja-JP" sz="1200" dirty="0">
                <a:solidFill>
                  <a:srgbClr val="8E1E00"/>
                </a:solidFill>
                <a:latin typeface="Menlo" panose="020B0609030804020204" pitchFamily="49" charset="0"/>
              </a:rPr>
              <a:t>model = </a:t>
            </a:r>
            <a:r>
              <a:rPr lang="en" altLang="ja-JP" sz="1200" dirty="0" err="1">
                <a:solidFill>
                  <a:srgbClr val="23496D"/>
                </a:solidFill>
                <a:latin typeface="Menlo" panose="020B0609030804020204" pitchFamily="49" charset="0"/>
              </a:rPr>
              <a:t>spde</a:t>
            </a:r>
            <a:r>
              <a:rPr lang="en" altLang="ja-JP" sz="1200" dirty="0">
                <a:solidFill>
                  <a:srgbClr val="23496D"/>
                </a:solidFill>
                <a:latin typeface="Menlo" panose="020B0609030804020204" pitchFamily="49" charset="0"/>
              </a:rPr>
              <a:t>) </a:t>
            </a:r>
            <a:endParaRPr lang="en" altLang="ja-JP" sz="1200" dirty="0"/>
          </a:p>
          <a:p>
            <a:endParaRPr lang="en" altLang="ja-JP" sz="1200" dirty="0">
              <a:solidFill>
                <a:srgbClr val="23496D"/>
              </a:solidFill>
              <a:latin typeface="Menlo" panose="020B0609030804020204" pitchFamily="49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AB353A-7954-A644-A3EE-13923DB05B59}"/>
              </a:ext>
            </a:extLst>
          </p:cNvPr>
          <p:cNvSpPr txBox="1"/>
          <p:nvPr/>
        </p:nvSpPr>
        <p:spPr>
          <a:xfrm>
            <a:off x="3634740" y="3724295"/>
            <a:ext cx="19255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&lt;- Spatial Random Field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274700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6961E7-B710-9E40-9B9B-FC3AA8E9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2.8.2.4 </a:t>
            </a:r>
            <a:r>
              <a:rPr lang="ja-JP" altLang="en-US" b="1"/>
              <a:t>モデル比較と結果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2C8B48-22CC-1B4C-8994-BE53A95D4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各モデルの</a:t>
            </a:r>
            <a:r>
              <a:rPr lang="en" altLang="ja-JP" dirty="0"/>
              <a:t>log CPO (Pettit 1990, see Section 1.4)</a:t>
            </a:r>
            <a:r>
              <a:rPr lang="ja-JP" altLang="en-US"/>
              <a:t>の</a:t>
            </a:r>
            <a:r>
              <a:rPr lang="en-US" altLang="ja-JP" dirty="0"/>
              <a:t>negative sum</a:t>
            </a:r>
            <a:r>
              <a:rPr lang="en" altLang="ja-JP" dirty="0"/>
              <a:t> </a:t>
            </a:r>
            <a:r>
              <a:rPr lang="ja-JP" altLang="en-US"/>
              <a:t>の値を比較クライテリオンにする</a:t>
            </a:r>
            <a:endParaRPr lang="en-US" altLang="ja-JP" dirty="0"/>
          </a:p>
          <a:p>
            <a:endParaRPr lang="en-US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F289DEC-D0FA-3948-9263-95E7A34214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4480" y="2676438"/>
            <a:ext cx="8747760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long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slcpo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(r.west),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oceanD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slcpo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(r.oceanD),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oceanD.l =</a:t>
            </a:r>
            <a:r>
              <a:rPr kumimoji="0" lang="en-US" altLang="ja-JP" b="0" i="0" u="none" strike="noStrike" cap="none" normalizeH="0" baseline="0" dirty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slcpo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(r.oceanD.l))</a:t>
            </a:r>
            <a:endParaRPr kumimoji="0" lang="en-US" altLang="ja-JP" b="0" i="0" u="none" strike="noStrike" cap="none" normalizeH="0" baseline="0" dirty="0">
              <a:ln>
                <a:noFill/>
              </a:ln>
              <a:solidFill>
                <a:srgbClr val="23496D"/>
              </a:solidFill>
              <a:effectLst/>
              <a:latin typeface="Arial" panose="020B0604020202020204" pitchFamily="34" charset="0"/>
              <a:ea typeface="Menl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 </a:t>
            </a:r>
            <a:endParaRPr kumimoji="0" lang="ja-JP" altLang="ja-JP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long </a:t>
            </a:r>
            <a:r>
              <a:rPr kumimoji="0" lang="en-US" altLang="ja-JP" b="0" i="1" u="none" strike="noStrike" cap="none" normalizeH="0" baseline="0" dirty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	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oceanD </a:t>
            </a:r>
            <a:r>
              <a:rPr kumimoji="0" lang="en-US" altLang="ja-JP" b="0" i="1" u="none" strike="noStrike" cap="none" normalizeH="0" baseline="0" dirty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	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oceanD.l </a:t>
            </a:r>
            <a:endParaRPr kumimoji="0" lang="en-US" altLang="ja-JP" b="0" i="1" u="none" strike="noStrike" cap="none" normalizeH="0" baseline="0" dirty="0">
              <a:ln>
                <a:noFill/>
              </a:ln>
              <a:solidFill>
                <a:srgbClr val="30515B"/>
              </a:solidFill>
              <a:effectLst/>
              <a:latin typeface="Arial" panose="020B0604020202020204" pitchFamily="34" charset="0"/>
              <a:ea typeface="Menl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i="1" dirty="0">
                <a:solidFill>
                  <a:srgbClr val="30515B"/>
                </a:solidFill>
                <a:latin typeface="Arial" panose="020B0604020202020204" pitchFamily="34" charset="0"/>
                <a:ea typeface="Menlo" panose="020B0609030804020204" pitchFamily="49" charset="0"/>
              </a:rPr>
              <a:t>1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279 </a:t>
            </a:r>
            <a:r>
              <a:rPr kumimoji="0" lang="en-US" altLang="ja-JP" b="0" i="1" u="none" strike="noStrike" cap="none" normalizeH="0" baseline="0" dirty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 	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1278 </a:t>
            </a:r>
            <a:r>
              <a:rPr kumimoji="0" lang="en-US" altLang="ja-JP" b="0" i="1" u="none" strike="noStrike" cap="none" normalizeH="0" baseline="0" dirty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	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1274 </a:t>
            </a:r>
            <a:endParaRPr kumimoji="0" lang="ja-JP" altLang="ja-JP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D658943-2C89-9D4C-AA09-8FFCBF04B5D7}"/>
              </a:ext>
            </a:extLst>
          </p:cNvPr>
          <p:cNvSpPr txBox="1"/>
          <p:nvPr/>
        </p:nvSpPr>
        <p:spPr>
          <a:xfrm>
            <a:off x="4998720" y="3507435"/>
            <a:ext cx="7223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海からの距離＋</a:t>
            </a:r>
            <a:r>
              <a:rPr lang="en-US" altLang="ja-JP" dirty="0"/>
              <a:t>Linear </a:t>
            </a:r>
            <a:r>
              <a:rPr lang="ja-JP" altLang="en-US"/>
              <a:t>が一番良い</a:t>
            </a:r>
            <a:r>
              <a:rPr lang="en-US" altLang="ja-JP" dirty="0"/>
              <a:t>Fit (</a:t>
            </a:r>
            <a:r>
              <a:rPr lang="ja-JP" altLang="en-US"/>
              <a:t>ただあまりそこまで違わない</a:t>
            </a:r>
            <a:r>
              <a:rPr lang="en-US" altLang="ja-JP" dirty="0"/>
              <a:t>)</a:t>
            </a:r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887BFEF-F6DB-444F-BFB8-1926380A1FAA}"/>
              </a:ext>
            </a:extLst>
          </p:cNvPr>
          <p:cNvSpPr/>
          <p:nvPr/>
        </p:nvSpPr>
        <p:spPr>
          <a:xfrm>
            <a:off x="731520" y="4707764"/>
            <a:ext cx="114604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1" dirty="0">
                <a:solidFill>
                  <a:srgbClr val="006D1E"/>
                </a:solidFill>
                <a:latin typeface="Menlo" panose="020B0609030804020204" pitchFamily="49" charset="0"/>
              </a:rPr>
              <a:t>round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(</a:t>
            </a:r>
            <a:r>
              <a:rPr lang="en" altLang="ja-JP" dirty="0" err="1">
                <a:solidFill>
                  <a:srgbClr val="23496D"/>
                </a:solidFill>
                <a:latin typeface="Menlo" panose="020B0609030804020204" pitchFamily="49" charset="0"/>
              </a:rPr>
              <a:t>r.oceanD.l</a:t>
            </a:r>
            <a:r>
              <a:rPr lang="en" altLang="ja-JP" dirty="0" err="1">
                <a:solidFill>
                  <a:srgbClr val="666666"/>
                </a:solidFill>
                <a:latin typeface="Menlo" panose="020B0609030804020204" pitchFamily="49" charset="0"/>
              </a:rPr>
              <a:t>$</a:t>
            </a:r>
            <a:r>
              <a:rPr lang="en" altLang="ja-JP" dirty="0" err="1">
                <a:solidFill>
                  <a:srgbClr val="23496D"/>
                </a:solidFill>
                <a:latin typeface="Menlo" panose="020B0609030804020204" pitchFamily="49" charset="0"/>
              </a:rPr>
              <a:t>summary.fixed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, </a:t>
            </a:r>
            <a:r>
              <a:rPr lang="en" altLang="ja-JP" dirty="0">
                <a:solidFill>
                  <a:srgbClr val="60F4AA"/>
                </a:solidFill>
                <a:latin typeface="Menlo" panose="020B0609030804020204" pitchFamily="49" charset="0"/>
              </a:rPr>
              <a:t>2</a:t>
            </a:r>
            <a:r>
              <a:rPr lang="en" altLang="ja-JP" dirty="0">
                <a:solidFill>
                  <a:srgbClr val="23496D"/>
                </a:solidFill>
                <a:latin typeface="Menlo" panose="020B0609030804020204" pitchFamily="49" charset="0"/>
              </a:rPr>
              <a:t>) </a:t>
            </a:r>
            <a:endParaRPr lang="en" altLang="ja-JP" dirty="0"/>
          </a:p>
          <a:p>
            <a:r>
              <a:rPr lang="en" altLang="ja-JP" i="1" dirty="0">
                <a:solidFill>
                  <a:srgbClr val="30515B"/>
                </a:solidFill>
                <a:latin typeface="Menlo" panose="020B0609030804020204" pitchFamily="49" charset="0"/>
              </a:rPr>
              <a:t>		mean </a:t>
            </a:r>
            <a:r>
              <a:rPr lang="en" altLang="ja-JP" i="1" dirty="0" err="1">
                <a:solidFill>
                  <a:srgbClr val="30515B"/>
                </a:solidFill>
                <a:latin typeface="Menlo" panose="020B0609030804020204" pitchFamily="49" charset="0"/>
              </a:rPr>
              <a:t>sd</a:t>
            </a:r>
            <a:r>
              <a:rPr lang="en" altLang="ja-JP" i="1" dirty="0">
                <a:solidFill>
                  <a:srgbClr val="30515B"/>
                </a:solidFill>
                <a:latin typeface="Menlo" panose="020B0609030804020204" pitchFamily="49" charset="0"/>
              </a:rPr>
              <a:t> 	0.025quant 	0.5quant 	0.975quant 	mode 	</a:t>
            </a:r>
            <a:r>
              <a:rPr lang="en" altLang="ja-JP" i="1" dirty="0" err="1">
                <a:solidFill>
                  <a:srgbClr val="30515B"/>
                </a:solidFill>
                <a:latin typeface="Menlo" panose="020B0609030804020204" pitchFamily="49" charset="0"/>
              </a:rPr>
              <a:t>kld</a:t>
            </a:r>
            <a:r>
              <a:rPr lang="en" altLang="ja-JP" i="1" dirty="0">
                <a:solidFill>
                  <a:srgbClr val="30515B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" altLang="ja-JP" i="1" dirty="0">
                <a:solidFill>
                  <a:srgbClr val="30515B"/>
                </a:solidFill>
                <a:latin typeface="Menlo" panose="020B0609030804020204" pitchFamily="49" charset="0"/>
              </a:rPr>
              <a:t>Intercept	2.43 0.09 	2.25 		2.43 		2.62 		2.42 	0 </a:t>
            </a:r>
          </a:p>
          <a:p>
            <a:r>
              <a:rPr lang="en" altLang="ja-JP" i="1" dirty="0" err="1">
                <a:solidFill>
                  <a:srgbClr val="30515B"/>
                </a:solidFill>
                <a:latin typeface="Menlo" panose="020B0609030804020204" pitchFamily="49" charset="0"/>
              </a:rPr>
              <a:t>OceanDist</a:t>
            </a:r>
            <a:r>
              <a:rPr lang="en" altLang="ja-JP" i="1" dirty="0">
                <a:solidFill>
                  <a:srgbClr val="30515B"/>
                </a:solidFill>
                <a:latin typeface="Menlo" panose="020B0609030804020204" pitchFamily="49" charset="0"/>
              </a:rPr>
              <a:t>	0.00 0.00 	0.00 		0.00 		0.00 		0.00 	0 </a:t>
            </a:r>
            <a:endParaRPr lang="en" altLang="ja-JP" dirty="0">
              <a:effectLst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A73B873-444B-5A45-9B35-B3C51E78EFF2}"/>
              </a:ext>
            </a:extLst>
          </p:cNvPr>
          <p:cNvSpPr txBox="1"/>
          <p:nvPr/>
        </p:nvSpPr>
        <p:spPr>
          <a:xfrm>
            <a:off x="472440" y="4203495"/>
            <a:ext cx="186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err="1"/>
              <a:t>oceanD.l</a:t>
            </a:r>
            <a:r>
              <a:rPr kumimoji="1" lang="ja-JP" altLang="en-US" b="1"/>
              <a:t>の結果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4C9BB86-4FCD-1A42-9775-A9F0230203BC}"/>
              </a:ext>
            </a:extLst>
          </p:cNvPr>
          <p:cNvSpPr txBox="1"/>
          <p:nvPr/>
        </p:nvSpPr>
        <p:spPr>
          <a:xfrm>
            <a:off x="7680960" y="6324600"/>
            <a:ext cx="423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他</a:t>
            </a:r>
            <a:r>
              <a:rPr kumimoji="1" lang="en-US" altLang="ja-JP" dirty="0" err="1"/>
              <a:t>GammaLikelihood</a:t>
            </a:r>
            <a:r>
              <a:rPr kumimoji="1" lang="ja-JP" altLang="en-US"/>
              <a:t>や</a:t>
            </a:r>
            <a:r>
              <a:rPr kumimoji="1" lang="en-US" altLang="ja-JP" dirty="0"/>
              <a:t>SD</a:t>
            </a:r>
            <a:r>
              <a:rPr kumimoji="1" lang="ja-JP" altLang="en-US"/>
              <a:t>の結果なども</a:t>
            </a:r>
          </a:p>
        </p:txBody>
      </p:sp>
    </p:spTree>
    <p:extLst>
      <p:ext uri="{BB962C8B-B14F-4D97-AF65-F5344CB8AC3E}">
        <p14:creationId xmlns:p14="http://schemas.microsoft.com/office/powerpoint/2010/main" val="112486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E0B603-E287-3F4A-B79C-B987DC7CD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2.5.1 Joint Estimation and Prediction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677F9-D7DE-FB49-83BC-A225C51C3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865" y="1557971"/>
            <a:ext cx="6415216" cy="45709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ja-JP" dirty="0"/>
              <a:t>Stack</a:t>
            </a:r>
            <a:r>
              <a:rPr kumimoji="1" lang="ja-JP" altLang="en-US"/>
              <a:t>を使ってデータをまとめる（</a:t>
            </a:r>
            <a:r>
              <a:rPr kumimoji="1" lang="en-US" altLang="ja-JP" dirty="0"/>
              <a:t>data, projector matrix, </a:t>
            </a:r>
            <a:r>
              <a:rPr kumimoji="1" lang="ja-JP" altLang="en-US"/>
              <a:t>と</a:t>
            </a:r>
            <a:r>
              <a:rPr kumimoji="1" lang="en-US" altLang="ja-JP" dirty="0"/>
              <a:t>effects</a:t>
            </a:r>
            <a:r>
              <a:rPr kumimoji="1" lang="ja-JP" altLang="en-US"/>
              <a:t>を</a:t>
            </a:r>
            <a:r>
              <a:rPr kumimoji="1" lang="en-US" altLang="ja-JP" dirty="0"/>
              <a:t>combine</a:t>
            </a:r>
            <a:r>
              <a:rPr kumimoji="1" lang="ja-JP" altLang="en-US"/>
              <a:t>）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stk5.pmu &lt;- </a:t>
            </a:r>
            <a:r>
              <a:rPr lang="en-US" altLang="ja-JP" dirty="0" err="1"/>
              <a:t>inla.stack</a:t>
            </a:r>
            <a:r>
              <a:rPr lang="en-US" altLang="ja-JP" dirty="0"/>
              <a:t>(</a:t>
            </a:r>
          </a:p>
          <a:p>
            <a:pPr marL="0" indent="0">
              <a:buNone/>
            </a:pPr>
            <a:r>
              <a:rPr lang="en-US" altLang="ja-JP" dirty="0"/>
              <a:t>  data = list(resp= NA),</a:t>
            </a:r>
          </a:p>
          <a:p>
            <a:pPr marL="0" indent="0">
              <a:buNone/>
            </a:pPr>
            <a:r>
              <a:rPr lang="en-US" altLang="ja-JP" dirty="0"/>
              <a:t>  A = list(A5pts3,1),</a:t>
            </a:r>
          </a:p>
          <a:p>
            <a:pPr marL="0" indent="0">
              <a:buNone/>
            </a:pPr>
            <a:r>
              <a:rPr lang="en-US" altLang="ja-JP" dirty="0"/>
              <a:t>  </a:t>
            </a:r>
          </a:p>
          <a:p>
            <a:pPr marL="0" indent="0">
              <a:buNone/>
            </a:pPr>
            <a:r>
              <a:rPr lang="en-US" altLang="ja-JP" dirty="0"/>
              <a:t>effects = list(</a:t>
            </a:r>
            <a:r>
              <a:rPr lang="en-US" altLang="ja-JP" dirty="0" err="1"/>
              <a:t>i</a:t>
            </a:r>
            <a:r>
              <a:rPr lang="en-US" altLang="ja-JP" dirty="0"/>
              <a:t>= 1:spde5$n.spde, 			beta0 = rep(1, 3)),</a:t>
            </a:r>
          </a:p>
          <a:p>
            <a:pPr marL="0" indent="0">
              <a:buNone/>
            </a:pPr>
            <a:r>
              <a:rPr lang="en-US" altLang="ja-JP" dirty="0"/>
              <a:t>  tag = 'prd5.mu’)</a:t>
            </a:r>
          </a:p>
          <a:p>
            <a:endParaRPr kumimoji="1" lang="en-US" altLang="ja-JP" dirty="0"/>
          </a:p>
          <a:p>
            <a:pPr marL="0" indent="0">
              <a:buNone/>
            </a:pPr>
            <a:endParaRPr lang="en" altLang="ja-JP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EBBE8A3-12D5-204B-91AA-CEC44521292A}"/>
              </a:ext>
            </a:extLst>
          </p:cNvPr>
          <p:cNvSpPr/>
          <p:nvPr/>
        </p:nvSpPr>
        <p:spPr>
          <a:xfrm>
            <a:off x="6954794" y="976794"/>
            <a:ext cx="5461687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1" dirty="0"/>
              <a:t>A:   </a:t>
            </a:r>
            <a:r>
              <a:rPr lang="en" altLang="ja-JP" dirty="0"/>
              <a:t>3 x 10 sparse Matrix of class "</a:t>
            </a:r>
            <a:r>
              <a:rPr lang="en" altLang="ja-JP" dirty="0" err="1"/>
              <a:t>dgCMatrix</a:t>
            </a:r>
            <a:r>
              <a:rPr lang="en" altLang="ja-JP" dirty="0"/>
              <a:t>"</a:t>
            </a:r>
          </a:p>
          <a:p>
            <a:r>
              <a:rPr lang="en" altLang="ja-JP" dirty="0"/>
              <a:t>[1,] .         .         0.05440876 .         .         .         0.5020259 0.4435654 .         1</a:t>
            </a:r>
          </a:p>
          <a:p>
            <a:r>
              <a:rPr lang="en" altLang="ja-JP" dirty="0"/>
              <a:t>[2,] 0.2187568 .         .          0.3236197 .         0.4576234 .         .         .         1</a:t>
            </a:r>
          </a:p>
          <a:p>
            <a:r>
              <a:rPr lang="en" altLang="ja-JP" dirty="0"/>
              <a:t>[3,] .         0.1194153 .          .         0.2682321 .         .         .         0.6123526 1</a:t>
            </a:r>
          </a:p>
          <a:p>
            <a:r>
              <a:rPr lang="en" altLang="ja-JP" b="1" dirty="0"/>
              <a:t>Effects:</a:t>
            </a:r>
          </a:p>
          <a:p>
            <a:r>
              <a:rPr lang="ja-JP" altLang="en-US"/>
              <a:t>　　</a:t>
            </a:r>
            <a:r>
              <a:rPr lang="en" altLang="ja-JP" dirty="0" err="1"/>
              <a:t>i</a:t>
            </a:r>
            <a:r>
              <a:rPr lang="en" altLang="ja-JP" dirty="0"/>
              <a:t> </a:t>
            </a:r>
            <a:r>
              <a:rPr lang="ja-JP" altLang="en-US"/>
              <a:t>　</a:t>
            </a:r>
            <a:r>
              <a:rPr lang="en" altLang="ja-JP" dirty="0"/>
              <a:t>beta0</a:t>
            </a:r>
          </a:p>
          <a:p>
            <a:r>
              <a:rPr lang="en" altLang="ja-JP" dirty="0"/>
              <a:t>85   85    NA</a:t>
            </a:r>
          </a:p>
          <a:p>
            <a:r>
              <a:rPr lang="en" altLang="ja-JP" dirty="0"/>
              <a:t>89   89    NA</a:t>
            </a:r>
          </a:p>
          <a:p>
            <a:r>
              <a:rPr lang="en" altLang="ja-JP" dirty="0"/>
              <a:t>150 150    NA</a:t>
            </a:r>
          </a:p>
          <a:p>
            <a:r>
              <a:rPr lang="en" altLang="ja-JP" dirty="0"/>
              <a:t>161 161    NA</a:t>
            </a:r>
          </a:p>
          <a:p>
            <a:r>
              <a:rPr lang="en" altLang="ja-JP" dirty="0"/>
              <a:t>199 199    NA</a:t>
            </a:r>
          </a:p>
          <a:p>
            <a:r>
              <a:rPr lang="en" altLang="ja-JP" dirty="0"/>
              <a:t>246 246    NA</a:t>
            </a:r>
          </a:p>
          <a:p>
            <a:r>
              <a:rPr lang="en" altLang="ja-JP" dirty="0"/>
              <a:t>263 263    NA</a:t>
            </a:r>
          </a:p>
          <a:p>
            <a:r>
              <a:rPr lang="en" altLang="ja-JP" dirty="0"/>
              <a:t>284 284    NA</a:t>
            </a:r>
          </a:p>
          <a:p>
            <a:r>
              <a:rPr lang="en" altLang="ja-JP" dirty="0"/>
              <a:t>290 290    NA</a:t>
            </a:r>
          </a:p>
          <a:p>
            <a:r>
              <a:rPr lang="en" altLang="ja-JP" dirty="0"/>
              <a:t>490  NA     1</a:t>
            </a:r>
          </a:p>
          <a:p>
            <a:endParaRPr lang="en" altLang="ja-JP" dirty="0"/>
          </a:p>
          <a:p>
            <a:r>
              <a:rPr lang="en" altLang="ja-JP" b="1" dirty="0"/>
              <a:t>Index (</a:t>
            </a:r>
            <a:r>
              <a:rPr lang="ja-JP" altLang="en-US" b="1"/>
              <a:t>ほとんど</a:t>
            </a:r>
            <a:r>
              <a:rPr lang="en-US" altLang="ja-JP" b="1" dirty="0"/>
              <a:t>NA</a:t>
            </a:r>
            <a:r>
              <a:rPr lang="en" altLang="ja-JP" dirty="0"/>
              <a:t>)</a:t>
            </a:r>
            <a:endParaRPr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E52251F6-43A1-154F-8EAD-72AAFDD33725}"/>
              </a:ext>
            </a:extLst>
          </p:cNvPr>
          <p:cNvSpPr/>
          <p:nvPr/>
        </p:nvSpPr>
        <p:spPr>
          <a:xfrm>
            <a:off x="4127156" y="2965130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CB00413-3352-FD41-AA77-E98C9D0CEBB7}"/>
              </a:ext>
            </a:extLst>
          </p:cNvPr>
          <p:cNvSpPr txBox="1"/>
          <p:nvPr/>
        </p:nvSpPr>
        <p:spPr>
          <a:xfrm>
            <a:off x="5105564" y="2745781"/>
            <a:ext cx="1443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i="1" dirty="0"/>
              <a:t>Blank Data for Prediction</a:t>
            </a:r>
            <a:endParaRPr kumimoji="1" lang="ja-JP" altLang="en-US" i="1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B9B65CA-21C2-D14A-A9EA-1EEA490F1C41}"/>
              </a:ext>
            </a:extLst>
          </p:cNvPr>
          <p:cNvSpPr txBox="1"/>
          <p:nvPr/>
        </p:nvSpPr>
        <p:spPr>
          <a:xfrm>
            <a:off x="4376433" y="3570722"/>
            <a:ext cx="2181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i="1" dirty="0"/>
              <a:t>predictor matrix for the target locations</a:t>
            </a:r>
            <a:endParaRPr kumimoji="1" lang="ja-JP" altLang="en-US" i="1"/>
          </a:p>
        </p:txBody>
      </p:sp>
      <p:sp>
        <p:nvSpPr>
          <p:cNvPr id="8" name="左矢印 7">
            <a:extLst>
              <a:ext uri="{FF2B5EF4-FFF2-40B4-BE49-F238E27FC236}">
                <a16:creationId xmlns:a16="http://schemas.microsoft.com/office/drawing/2014/main" id="{64F43EF0-277F-314C-980F-7FBDF271FA81}"/>
              </a:ext>
            </a:extLst>
          </p:cNvPr>
          <p:cNvSpPr/>
          <p:nvPr/>
        </p:nvSpPr>
        <p:spPr>
          <a:xfrm>
            <a:off x="3435096" y="363253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17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AEA5B7-271F-FA48-B003-EC2E6E419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80999"/>
            <a:ext cx="2179320" cy="1082040"/>
          </a:xfrm>
        </p:spPr>
        <p:txBody>
          <a:bodyPr/>
          <a:lstStyle/>
          <a:p>
            <a:r>
              <a:rPr lang="ja-JP" altLang="en-US"/>
              <a:t>結果</a:t>
            </a:r>
            <a:endParaRPr kumimoji="1" lang="ja-JP" altLang="en-US"/>
          </a:p>
        </p:txBody>
      </p:sp>
      <p:pic>
        <p:nvPicPr>
          <p:cNvPr id="5" name="コンテンツ プレースホルダー 4" descr="スクリーンショット, 抽象 が含まれている画像&#10;&#10;自動的に生成された説明">
            <a:extLst>
              <a:ext uri="{FF2B5EF4-FFF2-40B4-BE49-F238E27FC236}">
                <a16:creationId xmlns:a16="http://schemas.microsoft.com/office/drawing/2014/main" id="{2A9BCBC1-4282-874D-AC1C-5116C3775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347" t="40701" r="2500" b="11317"/>
          <a:stretch/>
        </p:blipFill>
        <p:spPr>
          <a:xfrm>
            <a:off x="4556760" y="1463039"/>
            <a:ext cx="7117080" cy="5186385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AFF73C1-0474-6646-91E3-218C209A64CB}"/>
              </a:ext>
            </a:extLst>
          </p:cNvPr>
          <p:cNvSpPr txBox="1"/>
          <p:nvPr/>
        </p:nvSpPr>
        <p:spPr>
          <a:xfrm>
            <a:off x="6233160" y="3317567"/>
            <a:ext cx="13411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Gamma Likelihood Precision</a:t>
            </a:r>
            <a:endParaRPr kumimoji="1" lang="ja-JP" altLang="en-US" sz="1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2F367C8-A570-5242-86F5-5E1DD47993E7}"/>
              </a:ext>
            </a:extLst>
          </p:cNvPr>
          <p:cNvSpPr txBox="1"/>
          <p:nvPr/>
        </p:nvSpPr>
        <p:spPr>
          <a:xfrm>
            <a:off x="8427721" y="3271847"/>
            <a:ext cx="929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Practical Range</a:t>
            </a:r>
            <a:endParaRPr kumimoji="1" lang="ja-JP" altLang="en-US" sz="14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2F8250-DF05-3248-BA1D-AB366FAC9E30}"/>
              </a:ext>
            </a:extLst>
          </p:cNvPr>
          <p:cNvSpPr txBox="1"/>
          <p:nvPr/>
        </p:nvSpPr>
        <p:spPr>
          <a:xfrm>
            <a:off x="10965180" y="3331179"/>
            <a:ext cx="9296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Std Dev</a:t>
            </a:r>
          </a:p>
          <a:p>
            <a:r>
              <a:rPr kumimoji="1" lang="en-US" altLang="ja-JP" sz="1400" dirty="0"/>
              <a:t>Spatial Effect</a:t>
            </a:r>
            <a:endParaRPr kumimoji="1" lang="ja-JP" altLang="en-US" sz="14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350ED4D-243F-A94F-9759-20C1DD25C400}"/>
              </a:ext>
            </a:extLst>
          </p:cNvPr>
          <p:cNvSpPr txBox="1"/>
          <p:nvPr/>
        </p:nvSpPr>
        <p:spPr>
          <a:xfrm>
            <a:off x="10599420" y="1563398"/>
            <a:ext cx="1120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Posterior Mean</a:t>
            </a:r>
            <a:endParaRPr kumimoji="1" lang="ja-JP" altLang="en-US" sz="1400"/>
          </a:p>
        </p:txBody>
      </p:sp>
    </p:spTree>
    <p:extLst>
      <p:ext uri="{BB962C8B-B14F-4D97-AF65-F5344CB8AC3E}">
        <p14:creationId xmlns:p14="http://schemas.microsoft.com/office/powerpoint/2010/main" val="1160335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EEDDDE-9ABC-A440-9546-EA01586E1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2.8.3 Prediction of the random field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81541E-E9FE-334A-8D48-501145E0B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空間効果を見るために</a:t>
            </a:r>
            <a:r>
              <a:rPr lang="en-US" altLang="ja-JP" dirty="0"/>
              <a:t>Grid</a:t>
            </a:r>
            <a:r>
              <a:rPr lang="ja-JP" altLang="en-US"/>
              <a:t>上に投影</a:t>
            </a:r>
            <a:endParaRPr lang="en" altLang="ja-JP" dirty="0"/>
          </a:p>
          <a:p>
            <a:r>
              <a:rPr lang="ja-JP" altLang="en-US"/>
              <a:t>一般</a:t>
            </a:r>
            <a:r>
              <a:rPr lang="en" altLang="ja-JP" dirty="0"/>
              <a:t> grid</a:t>
            </a:r>
            <a:r>
              <a:rPr lang="ja-JP" altLang="en-US"/>
              <a:t>：</a:t>
            </a:r>
            <a:r>
              <a:rPr lang="en" altLang="ja-JP" dirty="0"/>
              <a:t> 4 </a:t>
            </a:r>
            <a:r>
              <a:rPr lang="ja-JP" altLang="en-US"/>
              <a:t>キロ四方</a:t>
            </a:r>
            <a:r>
              <a:rPr lang="en" altLang="ja-JP" dirty="0"/>
              <a:t> </a:t>
            </a:r>
            <a:r>
              <a:rPr lang="ja-JP" altLang="en-US"/>
              <a:t>（</a:t>
            </a:r>
            <a:r>
              <a:rPr lang="en-US" altLang="ja-JP" dirty="0"/>
              <a:t>degree</a:t>
            </a:r>
            <a:r>
              <a:rPr lang="ja-JP" altLang="en-US"/>
              <a:t>を使う今回のケースは</a:t>
            </a:r>
            <a:r>
              <a:rPr lang="en" altLang="ja-JP" dirty="0"/>
              <a:t>4/111 </a:t>
            </a:r>
            <a:r>
              <a:rPr lang="ja-JP" altLang="en-US"/>
              <a:t>で換算しておく）</a:t>
            </a:r>
            <a:endParaRPr lang="en-US" altLang="ja-JP" dirty="0"/>
          </a:p>
          <a:p>
            <a:r>
              <a:rPr lang="ja-JP" altLang="en-US"/>
              <a:t>ピクセル数でグリッドは設定</a:t>
            </a:r>
            <a:endParaRPr lang="en-US" altLang="ja-JP" dirty="0"/>
          </a:p>
          <a:p>
            <a:r>
              <a:rPr lang="en" altLang="ja-JP" dirty="0" err="1"/>
              <a:t>Inla.mesh.projector</a:t>
            </a:r>
            <a:r>
              <a:rPr lang="en" altLang="ja-JP" dirty="0"/>
              <a:t>() function</a:t>
            </a:r>
            <a:r>
              <a:rPr lang="ja-JP" altLang="en-US"/>
              <a:t>で</a:t>
            </a:r>
            <a:r>
              <a:rPr lang="en" altLang="ja-JP" dirty="0"/>
              <a:t> projector matrix</a:t>
            </a:r>
            <a:r>
              <a:rPr lang="ja-JP" altLang="en-US"/>
              <a:t>を作成</a:t>
            </a:r>
            <a:r>
              <a:rPr lang="en" altLang="ja-JP" dirty="0"/>
              <a:t>. </a:t>
            </a:r>
          </a:p>
          <a:p>
            <a:pPr marL="0" indent="0">
              <a:buNone/>
            </a:pPr>
            <a:r>
              <a:rPr lang="en" altLang="ja-JP" dirty="0" err="1"/>
              <a:t>projgrid</a:t>
            </a:r>
            <a:r>
              <a:rPr lang="en" altLang="ja-JP" dirty="0"/>
              <a:t> &lt;- </a:t>
            </a:r>
            <a:r>
              <a:rPr lang="en" altLang="ja-JP" b="1" dirty="0" err="1"/>
              <a:t>inla.mesh.projector</a:t>
            </a:r>
            <a:r>
              <a:rPr lang="en" altLang="ja-JP" dirty="0"/>
              <a:t>(mesh, </a:t>
            </a:r>
            <a:r>
              <a:rPr lang="en" altLang="ja-JP" dirty="0" err="1"/>
              <a:t>xlim</a:t>
            </a:r>
            <a:r>
              <a:rPr lang="en" altLang="ja-JP" dirty="0"/>
              <a:t> = </a:t>
            </a:r>
            <a:r>
              <a:rPr lang="en" altLang="ja-JP" b="1" dirty="0"/>
              <a:t>range</a:t>
            </a:r>
            <a:r>
              <a:rPr lang="en" altLang="ja-JP" dirty="0"/>
              <a:t>(</a:t>
            </a:r>
            <a:r>
              <a:rPr lang="en" altLang="ja-JP" dirty="0" err="1"/>
              <a:t>PRborder</a:t>
            </a:r>
            <a:r>
              <a:rPr lang="en" altLang="ja-JP" dirty="0"/>
              <a:t>[, 1]), </a:t>
            </a:r>
            <a:r>
              <a:rPr lang="en" altLang="ja-JP" dirty="0" err="1"/>
              <a:t>ylim</a:t>
            </a:r>
            <a:r>
              <a:rPr lang="en" altLang="ja-JP" dirty="0"/>
              <a:t> = </a:t>
            </a:r>
            <a:r>
              <a:rPr lang="en" altLang="ja-JP" b="1" dirty="0"/>
              <a:t>range</a:t>
            </a:r>
            <a:r>
              <a:rPr lang="en" altLang="ja-JP" dirty="0"/>
              <a:t>(</a:t>
            </a:r>
            <a:r>
              <a:rPr lang="en" altLang="ja-JP" dirty="0" err="1"/>
              <a:t>PRborder</a:t>
            </a:r>
            <a:r>
              <a:rPr lang="en" altLang="ja-JP" dirty="0"/>
              <a:t>[, 2]), dims = </a:t>
            </a:r>
            <a:r>
              <a:rPr lang="en" altLang="ja-JP" dirty="0" err="1"/>
              <a:t>nxy</a:t>
            </a:r>
            <a:r>
              <a:rPr lang="en" altLang="ja-JP" dirty="0"/>
              <a:t>) </a:t>
            </a:r>
          </a:p>
          <a:p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84685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BC86BC-2949-1D48-8403-D1A10C563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7158"/>
            <a:ext cx="11689080" cy="5780723"/>
          </a:xfrm>
        </p:spPr>
        <p:txBody>
          <a:bodyPr/>
          <a:lstStyle/>
          <a:p>
            <a:pPr marL="0" indent="0">
              <a:buNone/>
            </a:pPr>
            <a:r>
              <a:rPr lang="ja-JP" altLang="en-US"/>
              <a:t>プロジェクターマトリックスを使って</a:t>
            </a:r>
            <a:r>
              <a:rPr lang="en" altLang="ja-JP" dirty="0"/>
              <a:t>posterior mean </a:t>
            </a:r>
            <a:r>
              <a:rPr lang="ja-JP" altLang="en-US"/>
              <a:t>と</a:t>
            </a:r>
            <a:r>
              <a:rPr lang="en" altLang="ja-JP" dirty="0"/>
              <a:t>posterior standard deviation</a:t>
            </a:r>
            <a:r>
              <a:rPr lang="ja-JP" altLang="en-US"/>
              <a:t>の投影をする</a:t>
            </a:r>
            <a:endParaRPr lang="en" altLang="ja-JP" dirty="0"/>
          </a:p>
          <a:p>
            <a:pPr marL="0" indent="0">
              <a:buNone/>
            </a:pPr>
            <a:r>
              <a:rPr lang="en" altLang="ja-JP" sz="2400" dirty="0" err="1"/>
              <a:t>xmean</a:t>
            </a:r>
            <a:r>
              <a:rPr lang="en" altLang="ja-JP" sz="2400" dirty="0"/>
              <a:t> &lt;- </a:t>
            </a:r>
            <a:r>
              <a:rPr lang="en" altLang="ja-JP" sz="2400" b="1" dirty="0" err="1"/>
              <a:t>inla.mesh.project</a:t>
            </a:r>
            <a:r>
              <a:rPr lang="en" altLang="ja-JP" sz="2400" dirty="0"/>
              <a:t>(</a:t>
            </a:r>
            <a:r>
              <a:rPr lang="en" altLang="ja-JP" sz="2400" dirty="0" err="1"/>
              <a:t>projgrid</a:t>
            </a:r>
            <a:r>
              <a:rPr lang="en" altLang="ja-JP" sz="2400" dirty="0"/>
              <a:t>, </a:t>
            </a:r>
            <a:r>
              <a:rPr lang="en" altLang="ja-JP" sz="2400" dirty="0" err="1"/>
              <a:t>r.oceanD$summary.random$s$mean</a:t>
            </a:r>
            <a:r>
              <a:rPr lang="en" altLang="ja-JP" sz="2400" dirty="0"/>
              <a:t>) </a:t>
            </a:r>
          </a:p>
          <a:p>
            <a:pPr marL="0" indent="0">
              <a:buNone/>
            </a:pPr>
            <a:r>
              <a:rPr lang="en" altLang="ja-JP" sz="2400" dirty="0" err="1"/>
              <a:t>xsd</a:t>
            </a:r>
            <a:r>
              <a:rPr lang="en" altLang="ja-JP" sz="2400" dirty="0"/>
              <a:t> &lt;- </a:t>
            </a:r>
            <a:r>
              <a:rPr lang="en" altLang="ja-JP" sz="2400" b="1" dirty="0" err="1"/>
              <a:t>inla.mesh.project</a:t>
            </a:r>
            <a:r>
              <a:rPr lang="en" altLang="ja-JP" sz="2400" dirty="0"/>
              <a:t>(</a:t>
            </a:r>
            <a:r>
              <a:rPr lang="en" altLang="ja-JP" sz="2400" dirty="0" err="1"/>
              <a:t>projgrid</a:t>
            </a:r>
            <a:r>
              <a:rPr lang="en" altLang="ja-JP" sz="2400" dirty="0"/>
              <a:t>, </a:t>
            </a:r>
            <a:r>
              <a:rPr lang="en" altLang="ja-JP" sz="2400" dirty="0" err="1"/>
              <a:t>r.oceanD$summary.random$s$sd</a:t>
            </a:r>
            <a:r>
              <a:rPr lang="en" altLang="ja-JP" sz="2400" dirty="0"/>
              <a:t>) </a:t>
            </a:r>
          </a:p>
          <a:p>
            <a:endParaRPr lang="en" altLang="ja-JP" sz="2400" dirty="0"/>
          </a:p>
          <a:p>
            <a:endParaRPr lang="en" altLang="ja-JP" sz="2400" dirty="0"/>
          </a:p>
          <a:p>
            <a:endParaRPr kumimoji="1" lang="ja-JP" altLang="en-US"/>
          </a:p>
        </p:txBody>
      </p:sp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F8A9276C-53C0-8744-A8B8-24AD2D420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3" t="4000" r="43472" b="78245"/>
          <a:stretch/>
        </p:blipFill>
        <p:spPr>
          <a:xfrm>
            <a:off x="4007828" y="2962901"/>
            <a:ext cx="6675428" cy="182028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6CD38E-EB4B-5042-988C-C6331F91CF47}"/>
              </a:ext>
            </a:extLst>
          </p:cNvPr>
          <p:cNvSpPr txBox="1"/>
          <p:nvPr/>
        </p:nvSpPr>
        <p:spPr>
          <a:xfrm>
            <a:off x="0" y="3398610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Spatial</a:t>
            </a:r>
            <a:r>
              <a:rPr lang="en-US" altLang="ja-JP" dirty="0"/>
              <a:t> </a:t>
            </a:r>
            <a:r>
              <a:rPr kumimoji="1" lang="en-US" altLang="ja-JP" dirty="0"/>
              <a:t>Random Field </a:t>
            </a:r>
          </a:p>
          <a:p>
            <a:r>
              <a:rPr kumimoji="1" lang="en-US" altLang="ja-JP" dirty="0"/>
              <a:t>(removing the effect of Ocean Dist.)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0579749-F11E-0843-A598-8CCCE38B8449}"/>
              </a:ext>
            </a:extLst>
          </p:cNvPr>
          <p:cNvSpPr txBox="1"/>
          <p:nvPr/>
        </p:nvSpPr>
        <p:spPr>
          <a:xfrm>
            <a:off x="5238184" y="2593569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mean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AA0EBBD-94D8-F04B-A9D8-F7D68D6FD0BE}"/>
              </a:ext>
            </a:extLst>
          </p:cNvPr>
          <p:cNvSpPr txBox="1"/>
          <p:nvPr/>
        </p:nvSpPr>
        <p:spPr>
          <a:xfrm>
            <a:off x="8083193" y="2593569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SD</a:t>
            </a:r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EB3E849-966B-8F41-ADA4-F2F65A6F2DBD}"/>
              </a:ext>
            </a:extLst>
          </p:cNvPr>
          <p:cNvSpPr/>
          <p:nvPr/>
        </p:nvSpPr>
        <p:spPr>
          <a:xfrm>
            <a:off x="3680491" y="4801671"/>
            <a:ext cx="31153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Spatial random variation larger than SD</a:t>
            </a:r>
            <a:endParaRPr lang="en" altLang="ja-JP" dirty="0">
              <a:effectLst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1225030-31AB-224D-A4ED-4960FFF745C5}"/>
              </a:ext>
            </a:extLst>
          </p:cNvPr>
          <p:cNvSpPr txBox="1"/>
          <p:nvPr/>
        </p:nvSpPr>
        <p:spPr>
          <a:xfrm>
            <a:off x="9176949" y="4783187"/>
            <a:ext cx="21235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Variance mainly due to sampling station densities among the area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16065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12B1FE-EE47-B24A-8A2A-038FAECA2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b="1" dirty="0"/>
              <a:t>2.8.4 Grid</a:t>
            </a:r>
            <a:r>
              <a:rPr lang="ja-JP" altLang="en-US" b="1"/>
              <a:t>上の</a:t>
            </a:r>
            <a:r>
              <a:rPr lang="en-US" altLang="ja-JP" b="1" dirty="0"/>
              <a:t>Prediction of Response</a:t>
            </a:r>
            <a:r>
              <a:rPr lang="en" altLang="ja-JP" b="1" dirty="0"/>
              <a:t>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83CFA1-1E70-7042-A6DD-394773EBE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つの方法：</a:t>
            </a:r>
            <a:endParaRPr kumimoji="1" lang="en-US" altLang="ja-JP" dirty="0"/>
          </a:p>
          <a:p>
            <a:pPr lvl="1"/>
            <a:r>
              <a:rPr lang="en" altLang="ja-JP" b="1" dirty="0"/>
              <a:t>2.8.4.1 By computation of the posterior distributions (computationally heavy)</a:t>
            </a:r>
            <a:endParaRPr lang="en" altLang="ja-JP" dirty="0"/>
          </a:p>
          <a:p>
            <a:pPr lvl="1"/>
            <a:r>
              <a:rPr lang="en" altLang="ja-JP" b="1" dirty="0"/>
              <a:t>2.8.4.2 Sampling at mesh nodes and interpolating </a:t>
            </a:r>
          </a:p>
          <a:p>
            <a:pPr lvl="1"/>
            <a:endParaRPr lang="en" altLang="ja-JP" b="1" dirty="0"/>
          </a:p>
          <a:p>
            <a:pPr lvl="1"/>
            <a:endParaRPr lang="en" altLang="ja-JP" dirty="0"/>
          </a:p>
        </p:txBody>
      </p:sp>
    </p:spTree>
    <p:extLst>
      <p:ext uri="{BB962C8B-B14F-4D97-AF65-F5344CB8AC3E}">
        <p14:creationId xmlns:p14="http://schemas.microsoft.com/office/powerpoint/2010/main" val="18099412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69DCC8-30B2-5649-8DBC-615D7B78F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b="1" dirty="0"/>
              <a:t>2.8.4.1 By computation of the posterior distributions 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9BEDB6-466C-7846-9254-07F3CD341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" altLang="ja-JP" dirty="0"/>
              <a:t>computing the joint prediction of the response together with the estimation of the model 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データを</a:t>
            </a:r>
            <a:r>
              <a:rPr lang="en-US" altLang="ja-JP" dirty="0"/>
              <a:t>Boundary</a:t>
            </a:r>
            <a:r>
              <a:rPr lang="ja-JP" altLang="en-US"/>
              <a:t>内だけに止めるために綺麗にする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各ピクセル内にある共分散をまとめる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各ピクセルの海からの距離を計算する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海からの距離を使ってピクセルと</a:t>
            </a:r>
            <a:r>
              <a:rPr lang="en-US" altLang="ja-JP" dirty="0"/>
              <a:t>Knot</a:t>
            </a:r>
            <a:r>
              <a:rPr lang="ja-JP" altLang="en-US"/>
              <a:t>をペアリングする</a:t>
            </a:r>
            <a:endParaRPr lang="en" altLang="ja-JP" dirty="0"/>
          </a:p>
          <a:p>
            <a:pPr marL="514350" indent="-514350">
              <a:buFont typeface="+mj-lt"/>
              <a:buAutoNum type="arabicPeriod"/>
            </a:pPr>
            <a:r>
              <a:rPr lang="en" altLang="ja-JP" dirty="0"/>
              <a:t>Data stack</a:t>
            </a:r>
            <a:r>
              <a:rPr lang="ja-JP" altLang="en-US"/>
              <a:t>を使って、</a:t>
            </a:r>
            <a:r>
              <a:rPr lang="en" altLang="ja-JP" dirty="0"/>
              <a:t> prediction data</a:t>
            </a:r>
            <a:r>
              <a:rPr lang="ja-JP" altLang="en-US"/>
              <a:t>と</a:t>
            </a:r>
            <a:r>
              <a:rPr lang="en" altLang="ja-JP" dirty="0"/>
              <a:t>data for estimation</a:t>
            </a:r>
            <a:r>
              <a:rPr lang="ja-JP" altLang="en-US"/>
              <a:t>を合わせる</a:t>
            </a:r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634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A4F63A-7E7C-9040-9A11-93FAFA27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88C0EA-7E22-D749-8090-9737D5CCE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ja-JP" dirty="0" err="1"/>
              <a:t>stk.prd</a:t>
            </a:r>
            <a:r>
              <a:rPr lang="en" altLang="ja-JP" dirty="0"/>
              <a:t> &lt;- </a:t>
            </a:r>
            <a:r>
              <a:rPr lang="en" altLang="ja-JP" b="1" dirty="0" err="1"/>
              <a:t>inla.stack</a:t>
            </a:r>
            <a:r>
              <a:rPr lang="en" altLang="ja-JP" dirty="0"/>
              <a:t>(</a:t>
            </a:r>
            <a:br>
              <a:rPr lang="en" altLang="ja-JP" dirty="0"/>
            </a:br>
            <a:r>
              <a:rPr lang="en" altLang="ja-JP" dirty="0"/>
              <a:t>data = </a:t>
            </a:r>
            <a:r>
              <a:rPr lang="en" altLang="ja-JP" b="1" dirty="0"/>
              <a:t>list</a:t>
            </a:r>
            <a:r>
              <a:rPr lang="en" altLang="ja-JP" dirty="0"/>
              <a:t>(y = NA),</a:t>
            </a:r>
            <a:br>
              <a:rPr lang="en" altLang="ja-JP" dirty="0"/>
            </a:br>
            <a:r>
              <a:rPr lang="en" altLang="ja-JP" dirty="0"/>
              <a:t>A = </a:t>
            </a:r>
            <a:r>
              <a:rPr lang="en" altLang="ja-JP" b="1" dirty="0"/>
              <a:t>list</a:t>
            </a:r>
            <a:r>
              <a:rPr lang="en" altLang="ja-JP" dirty="0"/>
              <a:t>(</a:t>
            </a:r>
            <a:r>
              <a:rPr lang="en" altLang="ja-JP" dirty="0" err="1"/>
              <a:t>Aprd</a:t>
            </a:r>
            <a:r>
              <a:rPr lang="en" altLang="ja-JP" dirty="0"/>
              <a:t>, 1),</a:t>
            </a:r>
            <a:br>
              <a:rPr lang="en" altLang="ja-JP" dirty="0"/>
            </a:br>
            <a:r>
              <a:rPr lang="en" altLang="ja-JP" dirty="0"/>
              <a:t>effects = </a:t>
            </a:r>
            <a:r>
              <a:rPr lang="en" altLang="ja-JP" b="1" dirty="0"/>
              <a:t>list</a:t>
            </a:r>
            <a:r>
              <a:rPr lang="en" altLang="ja-JP" dirty="0"/>
              <a:t>(s = 1:spde$n.spde, </a:t>
            </a:r>
            <a:r>
              <a:rPr lang="en" altLang="ja-JP" b="1" dirty="0" err="1"/>
              <a:t>data.frame</a:t>
            </a:r>
            <a:r>
              <a:rPr lang="en" altLang="ja-JP" dirty="0"/>
              <a:t>(Intercept = 1, </a:t>
            </a:r>
            <a:r>
              <a:rPr lang="en" altLang="ja-JP" dirty="0" err="1"/>
              <a:t>oceanDist</a:t>
            </a:r>
            <a:r>
              <a:rPr lang="en" altLang="ja-JP" dirty="0"/>
              <a:t> = oceanDist0)), tag = '</a:t>
            </a:r>
            <a:r>
              <a:rPr lang="en" altLang="ja-JP" dirty="0" err="1"/>
              <a:t>prd</a:t>
            </a:r>
            <a:r>
              <a:rPr lang="en" altLang="ja-JP" dirty="0"/>
              <a:t>’) </a:t>
            </a:r>
          </a:p>
          <a:p>
            <a:endParaRPr lang="en" altLang="ja-JP" dirty="0"/>
          </a:p>
          <a:p>
            <a:r>
              <a:rPr lang="en" altLang="ja-JP" dirty="0" err="1"/>
              <a:t>stk.all</a:t>
            </a:r>
            <a:r>
              <a:rPr lang="en" altLang="ja-JP" dirty="0"/>
              <a:t> &lt;- </a:t>
            </a:r>
            <a:r>
              <a:rPr lang="en" altLang="ja-JP" b="1" dirty="0" err="1"/>
              <a:t>inla.stack</a:t>
            </a:r>
            <a:r>
              <a:rPr lang="en" altLang="ja-JP" dirty="0"/>
              <a:t>(</a:t>
            </a:r>
            <a:r>
              <a:rPr lang="en" altLang="ja-JP" dirty="0" err="1"/>
              <a:t>stk.dat</a:t>
            </a:r>
            <a:r>
              <a:rPr lang="en" altLang="ja-JP" dirty="0"/>
              <a:t>, </a:t>
            </a:r>
            <a:r>
              <a:rPr lang="en" altLang="ja-JP" dirty="0" err="1"/>
              <a:t>stk.prd</a:t>
            </a:r>
            <a:r>
              <a:rPr lang="en" altLang="ja-JP" dirty="0"/>
              <a:t>) </a:t>
            </a:r>
          </a:p>
          <a:p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40F73E1-DE9F-1B47-AF5E-E2747AA56E81}"/>
              </a:ext>
            </a:extLst>
          </p:cNvPr>
          <p:cNvSpPr txBox="1"/>
          <p:nvPr/>
        </p:nvSpPr>
        <p:spPr>
          <a:xfrm>
            <a:off x="3580361" y="4922520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Data for estimation</a:t>
            </a:r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E8D0E49-57BE-FA4B-BD19-FB6F8C86D643}"/>
              </a:ext>
            </a:extLst>
          </p:cNvPr>
          <p:cNvSpPr txBox="1"/>
          <p:nvPr/>
        </p:nvSpPr>
        <p:spPr>
          <a:xfrm>
            <a:off x="6096000" y="4922520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Prediction Data</a:t>
            </a:r>
            <a:endParaRPr kumimoji="1" lang="ja-JP" altLang="en-US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932786D4-40C5-FF4B-9418-F1B1BFD0B2D8}"/>
              </a:ext>
            </a:extLst>
          </p:cNvPr>
          <p:cNvCxnSpPr>
            <a:cxnSpLocks/>
          </p:cNvCxnSpPr>
          <p:nvPr/>
        </p:nvCxnSpPr>
        <p:spPr>
          <a:xfrm flipV="1">
            <a:off x="4922520" y="4815840"/>
            <a:ext cx="152400" cy="106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956DEB3A-651E-7743-8897-BABD91DFA977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635814" y="4815840"/>
            <a:ext cx="380470" cy="106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7DB1171-3125-8546-B7C7-CB8775483CD5}"/>
              </a:ext>
            </a:extLst>
          </p:cNvPr>
          <p:cNvSpPr txBox="1"/>
          <p:nvPr/>
        </p:nvSpPr>
        <p:spPr>
          <a:xfrm>
            <a:off x="4130040" y="2606040"/>
            <a:ext cx="3381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&lt;- Points within the boundary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F4591A9-5FD4-F74C-BB07-0966603AB094}"/>
              </a:ext>
            </a:extLst>
          </p:cNvPr>
          <p:cNvSpPr txBox="1"/>
          <p:nvPr/>
        </p:nvSpPr>
        <p:spPr>
          <a:xfrm>
            <a:off x="7663494" y="3425429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&lt;- Parameter from the model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4353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C8BD3C-0951-704E-90DD-1B4C25031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E39A0F-89ED-D945-A525-7110BFA27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/>
              <a:t>いらないパラメータを削除するなどして計算速度を上げる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2E4F86-9BF9-2442-AF9C-128D49DB8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520" y="2518684"/>
            <a:ext cx="8244840" cy="23083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r2.oceanD.l &lt;-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(f.oceanD.l,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family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3F6D9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'Gamma</a:t>
            </a:r>
            <a:r>
              <a:rPr kumimoji="0" lang="ja-JP" altLang="en-US" sz="1600" b="0" i="0" u="none" strike="noStrike" cap="none" normalizeH="0" baseline="0">
                <a:ln>
                  <a:noFill/>
                </a:ln>
                <a:solidFill>
                  <a:srgbClr val="3F6D9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’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endParaRPr kumimoji="0" lang="en-US" altLang="ja-JP" sz="1600" b="0" i="0" u="none" strike="noStrike" cap="none" normalizeH="0" baseline="0" dirty="0">
              <a:ln>
                <a:noFill/>
              </a:ln>
              <a:solidFill>
                <a:srgbClr val="23496D"/>
              </a:solidFill>
              <a:effectLst/>
              <a:latin typeface="Arial" panose="020B0604020202020204" pitchFamily="34" charset="0"/>
              <a:ea typeface="Menl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data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inla.stack.data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(stk.all),</a:t>
            </a:r>
            <a:b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control.predictor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A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inla.stack.A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(stk.all), </a:t>
            </a:r>
            <a:endParaRPr kumimoji="0" lang="ja-JP" altLang="ja-JP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compute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TRUE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link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60F4AA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1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),</a:t>
            </a:r>
            <a:b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quantiles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NULL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,</a:t>
            </a:r>
            <a:b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control.inla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strategy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3F6D9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'adaptive'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)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control.results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return.marginals.random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FALSE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endParaRPr kumimoji="0" lang="ja-JP" altLang="ja-JP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return.marginals.predictor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FALSE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),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control.mode = </a:t>
            </a:r>
            <a:r>
              <a:rPr kumimoji="0" lang="ja-JP" altLang="ja-JP" sz="1600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theta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r.oceanD.l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666666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$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mode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666666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$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theta, </a:t>
            </a:r>
            <a:endParaRPr kumimoji="0" lang="ja-JP" altLang="ja-JP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restart = 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FALSE</a:t>
            </a:r>
            <a:r>
              <a:rPr kumimoji="0" lang="ja-JP" altLang="ja-JP" sz="1600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)) </a:t>
            </a:r>
            <a:endParaRPr kumimoji="0" lang="ja-JP" altLang="ja-JP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2422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96E957-0633-1C4C-B432-75E828C8C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993265"/>
            <a:ext cx="11353800" cy="4351338"/>
          </a:xfrm>
        </p:spPr>
        <p:txBody>
          <a:bodyPr>
            <a:normAutofit lnSpcReduction="10000"/>
          </a:bodyPr>
          <a:lstStyle/>
          <a:p>
            <a:r>
              <a:rPr lang="en" altLang="ja-JP" dirty="0" err="1"/>
              <a:t>inla.stack.index</a:t>
            </a:r>
            <a:r>
              <a:rPr lang="ja-JP" altLang="en-US"/>
              <a:t>を使って</a:t>
            </a:r>
            <a:r>
              <a:rPr lang="en-US" altLang="ja-JP" dirty="0"/>
              <a:t>Posterior Predicted Mean</a:t>
            </a:r>
            <a:r>
              <a:rPr lang="ja-JP" altLang="en-US"/>
              <a:t>と</a:t>
            </a:r>
            <a:r>
              <a:rPr lang="en-US" altLang="ja-JP" dirty="0"/>
              <a:t>SD</a:t>
            </a:r>
            <a:r>
              <a:rPr lang="ja-JP" altLang="en-US"/>
              <a:t>を正しい</a:t>
            </a:r>
            <a:r>
              <a:rPr lang="en-US" altLang="ja-JP" dirty="0"/>
              <a:t>Matrix</a:t>
            </a:r>
            <a:r>
              <a:rPr lang="ja-JP" altLang="en-US"/>
              <a:t>位置に入れる。</a:t>
            </a:r>
            <a:endParaRPr lang="en" altLang="ja-JP" dirty="0"/>
          </a:p>
          <a:p>
            <a:pPr marL="0" indent="0">
              <a:buNone/>
            </a:pPr>
            <a:endParaRPr lang="en" altLang="ja-JP" dirty="0"/>
          </a:p>
          <a:p>
            <a:pPr marL="0" indent="0">
              <a:buNone/>
            </a:pPr>
            <a:r>
              <a:rPr lang="en" altLang="ja-JP" dirty="0" err="1"/>
              <a:t>id.prd</a:t>
            </a:r>
            <a:r>
              <a:rPr lang="en" altLang="ja-JP" dirty="0"/>
              <a:t> &lt;- </a:t>
            </a:r>
            <a:r>
              <a:rPr lang="en" altLang="ja-JP" b="1" dirty="0" err="1"/>
              <a:t>inla.stack.index</a:t>
            </a:r>
            <a:r>
              <a:rPr lang="en" altLang="ja-JP" dirty="0"/>
              <a:t>(</a:t>
            </a:r>
            <a:r>
              <a:rPr lang="en" altLang="ja-JP" dirty="0" err="1"/>
              <a:t>stk.all</a:t>
            </a:r>
            <a:r>
              <a:rPr lang="en" altLang="ja-JP" dirty="0"/>
              <a:t>, '</a:t>
            </a:r>
            <a:r>
              <a:rPr lang="en" altLang="ja-JP" dirty="0" err="1"/>
              <a:t>prd</a:t>
            </a:r>
            <a:r>
              <a:rPr lang="en" altLang="ja-JP" dirty="0"/>
              <a:t>')$data</a:t>
            </a:r>
            <a:br>
              <a:rPr lang="en" altLang="ja-JP" dirty="0"/>
            </a:br>
            <a:endParaRPr lang="en" altLang="ja-JP" dirty="0"/>
          </a:p>
          <a:p>
            <a:pPr marL="0" indent="0">
              <a:buNone/>
            </a:pPr>
            <a:r>
              <a:rPr lang="en" altLang="ja-JP" dirty="0" err="1"/>
              <a:t>sd.prd</a:t>
            </a:r>
            <a:r>
              <a:rPr lang="en" altLang="ja-JP" dirty="0"/>
              <a:t> &lt;- </a:t>
            </a:r>
            <a:r>
              <a:rPr lang="en" altLang="ja-JP" dirty="0" err="1"/>
              <a:t>m.prd</a:t>
            </a:r>
            <a:r>
              <a:rPr lang="en" altLang="ja-JP" dirty="0"/>
              <a:t> &lt;- </a:t>
            </a:r>
            <a:r>
              <a:rPr lang="en" altLang="ja-JP" b="1" dirty="0"/>
              <a:t>matrix</a:t>
            </a:r>
            <a:r>
              <a:rPr lang="en" altLang="ja-JP" dirty="0"/>
              <a:t>(NA, </a:t>
            </a:r>
            <a:r>
              <a:rPr lang="en" altLang="ja-JP" dirty="0" err="1"/>
              <a:t>nxy</a:t>
            </a:r>
            <a:r>
              <a:rPr lang="en" altLang="ja-JP" dirty="0"/>
              <a:t>[1], </a:t>
            </a:r>
            <a:r>
              <a:rPr lang="en" altLang="ja-JP" dirty="0" err="1"/>
              <a:t>nxy</a:t>
            </a:r>
            <a:r>
              <a:rPr lang="en" altLang="ja-JP" dirty="0"/>
              <a:t>[2])</a:t>
            </a:r>
            <a:br>
              <a:rPr lang="en" altLang="ja-JP" dirty="0"/>
            </a:br>
            <a:endParaRPr lang="en" altLang="ja-JP" dirty="0"/>
          </a:p>
          <a:p>
            <a:pPr marL="0" indent="0">
              <a:buNone/>
            </a:pPr>
            <a:r>
              <a:rPr lang="en" altLang="ja-JP" dirty="0" err="1"/>
              <a:t>m.prd</a:t>
            </a:r>
            <a:r>
              <a:rPr lang="en" altLang="ja-JP" dirty="0"/>
              <a:t>[</a:t>
            </a:r>
            <a:r>
              <a:rPr lang="en" altLang="ja-JP" dirty="0" err="1"/>
              <a:t>xy.in</a:t>
            </a:r>
            <a:r>
              <a:rPr lang="en" altLang="ja-JP" dirty="0"/>
              <a:t>] &lt;-r2.oceanD.l$summary.fitted.values$mean[</a:t>
            </a:r>
            <a:r>
              <a:rPr lang="en" altLang="ja-JP" dirty="0" err="1"/>
              <a:t>id.prd</a:t>
            </a:r>
            <a:r>
              <a:rPr lang="en" altLang="ja-JP" dirty="0"/>
              <a:t>] </a:t>
            </a:r>
          </a:p>
          <a:p>
            <a:pPr marL="0" indent="0">
              <a:buNone/>
            </a:pPr>
            <a:endParaRPr lang="en" altLang="ja-JP" dirty="0"/>
          </a:p>
          <a:p>
            <a:pPr marL="0" indent="0">
              <a:buNone/>
            </a:pPr>
            <a:r>
              <a:rPr lang="en" altLang="ja-JP" dirty="0" err="1"/>
              <a:t>sd.prd</a:t>
            </a:r>
            <a:r>
              <a:rPr lang="en" altLang="ja-JP" dirty="0"/>
              <a:t>[</a:t>
            </a:r>
            <a:r>
              <a:rPr lang="en" altLang="ja-JP" dirty="0" err="1"/>
              <a:t>xy.in</a:t>
            </a:r>
            <a:r>
              <a:rPr lang="en" altLang="ja-JP" dirty="0"/>
              <a:t>] &lt;- r2.oceanD.l$summary.fitted.values$sd[</a:t>
            </a:r>
            <a:r>
              <a:rPr lang="en" altLang="ja-JP" dirty="0" err="1"/>
              <a:t>id.prd</a:t>
            </a:r>
            <a:r>
              <a:rPr lang="en" altLang="ja-JP" dirty="0"/>
              <a:t>] 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24530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39355C-DA26-CA42-B034-50E5DF1C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2" y="45561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Prediction</a:t>
            </a:r>
            <a:r>
              <a:rPr lang="ja-JP" altLang="en-US"/>
              <a:t>結果</a:t>
            </a:r>
            <a:endParaRPr kumimoji="1" lang="ja-JP" altLang="en-US"/>
          </a:p>
        </p:txBody>
      </p:sp>
      <p:pic>
        <p:nvPicPr>
          <p:cNvPr id="4" name="図 3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9360C20F-503A-E948-BAD1-A4E23911E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40" t="21541" r="43565" b="60704"/>
          <a:stretch/>
        </p:blipFill>
        <p:spPr>
          <a:xfrm>
            <a:off x="3626549" y="3810000"/>
            <a:ext cx="8352091" cy="2277486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DBFC7E93-8D4E-7D4A-8794-BB7298F5F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1551305"/>
            <a:ext cx="10515600" cy="4351338"/>
          </a:xfrm>
        </p:spPr>
        <p:txBody>
          <a:bodyPr>
            <a:normAutofit/>
          </a:bodyPr>
          <a:lstStyle/>
          <a:p>
            <a:r>
              <a:rPr lang="en" altLang="ja-JP" dirty="0"/>
              <a:t>2011</a:t>
            </a:r>
            <a:r>
              <a:rPr lang="ja-JP" altLang="en-US"/>
              <a:t>年</a:t>
            </a:r>
            <a:r>
              <a:rPr lang="en-US" altLang="ja-JP" dirty="0"/>
              <a:t>1</a:t>
            </a:r>
            <a:r>
              <a:rPr lang="ja-JP" altLang="en-US"/>
              <a:t>月の降雨量は東の海側が多く、北東に向かって落ちていった（海からの距離が</a:t>
            </a:r>
            <a:r>
              <a:rPr lang="en-US" altLang="ja-JP" dirty="0"/>
              <a:t>Linear Effect</a:t>
            </a:r>
            <a:r>
              <a:rPr lang="ja-JP" altLang="en-US"/>
              <a:t>）</a:t>
            </a:r>
            <a:endParaRPr lang="en-US" altLang="ja-JP" dirty="0"/>
          </a:p>
          <a:p>
            <a:r>
              <a:rPr lang="ja-JP" altLang="en-US"/>
              <a:t>空間効果はそれ以外のパターン：海側での値をさらに大きくしている。西側での影響も大きく、西側で線形モデルからは見られない降雨量を出している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5494118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97B4A4-5BD1-D949-99B8-05F218E9E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ja-JP" b="1" dirty="0"/>
              <a:t>2.8.4.2 Sampling at mesh nodes and interpolating </a:t>
            </a:r>
            <a:endParaRPr kumimoji="1" lang="ja-JP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B3B90A-AA71-924F-9BFA-0FD8B17AA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全ての共分散が空間でスムージングされている時、メッシュのノードで予測するのが一番理に適っている（そこでの予測値が対応する</a:t>
            </a:r>
            <a:r>
              <a:rPr lang="en-US" altLang="ja-JP" dirty="0"/>
              <a:t>Grid</a:t>
            </a:r>
            <a:r>
              <a:rPr lang="ja-JP" altLang="en-US"/>
              <a:t>に当てられるため）。</a:t>
            </a:r>
            <a:endParaRPr lang="en" altLang="ja-JP" dirty="0"/>
          </a:p>
          <a:p>
            <a:r>
              <a:rPr lang="ja-JP" altLang="en-US"/>
              <a:t>しかし、共分散がスムージングされていない時はこの方法は使えない。</a:t>
            </a:r>
            <a:endParaRPr lang="en-US" altLang="ja-JP" dirty="0"/>
          </a:p>
          <a:p>
            <a:r>
              <a:rPr lang="ja-JP" altLang="en-US"/>
              <a:t>利点：計算が重くない（全ての</a:t>
            </a:r>
            <a:r>
              <a:rPr lang="en-US" altLang="ja-JP" dirty="0"/>
              <a:t>Posterior Marginal</a:t>
            </a:r>
            <a:r>
              <a:rPr lang="ja-JP" altLang="en-US"/>
              <a:t>を計算しないから）</a:t>
            </a:r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0268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EAE1A0-249A-A443-9AF5-AE7F8BDE2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4544"/>
            <a:ext cx="10515600" cy="4872419"/>
          </a:xfrm>
        </p:spPr>
        <p:txBody>
          <a:bodyPr/>
          <a:lstStyle/>
          <a:p>
            <a:r>
              <a:rPr lang="ja-JP" altLang="en-US"/>
              <a:t>更に実際の</a:t>
            </a:r>
            <a:r>
              <a:rPr lang="en-US" altLang="ja-JP" dirty="0"/>
              <a:t>data</a:t>
            </a:r>
            <a:r>
              <a:rPr lang="ja-JP" altLang="en-US"/>
              <a:t>を</a:t>
            </a:r>
            <a:r>
              <a:rPr lang="en-US" altLang="ja-JP" dirty="0"/>
              <a:t>stack</a:t>
            </a:r>
            <a:r>
              <a:rPr lang="ja-JP" altLang="en-US"/>
              <a:t>で重ねてモデルを</a:t>
            </a:r>
            <a:r>
              <a:rPr lang="en-US" altLang="ja-JP" dirty="0"/>
              <a:t>Fit</a:t>
            </a:r>
            <a:r>
              <a:rPr lang="ja-JP" altLang="en-US"/>
              <a:t>する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stk5.full &lt;- </a:t>
            </a:r>
            <a:r>
              <a:rPr lang="en-US" altLang="ja-JP" dirty="0" err="1"/>
              <a:t>inla.stack</a:t>
            </a:r>
            <a:r>
              <a:rPr lang="en-US" altLang="ja-JP" dirty="0"/>
              <a:t>(stk5, stk5.pmu)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Fitting the Model</a:t>
            </a:r>
          </a:p>
          <a:p>
            <a:r>
              <a:rPr lang="en-US" altLang="ja-JP" dirty="0"/>
              <a:t>r5pmu &lt;- </a:t>
            </a:r>
            <a:r>
              <a:rPr lang="en-US" altLang="ja-JP" dirty="0" err="1"/>
              <a:t>inla</a:t>
            </a:r>
            <a:r>
              <a:rPr lang="en-US" altLang="ja-JP" dirty="0"/>
              <a:t>(resp ~ 0 + beta0 + f(</a:t>
            </a:r>
            <a:r>
              <a:rPr lang="en-US" altLang="ja-JP" dirty="0" err="1"/>
              <a:t>i</a:t>
            </a:r>
            <a:r>
              <a:rPr lang="en-US" altLang="ja-JP" dirty="0"/>
              <a:t>, model = spde5),data = </a:t>
            </a:r>
            <a:r>
              <a:rPr lang="en-US" altLang="ja-JP" dirty="0" err="1"/>
              <a:t>inla.stack.data</a:t>
            </a:r>
            <a:r>
              <a:rPr lang="en-US" altLang="ja-JP" dirty="0"/>
              <a:t>(stk5.full),</a:t>
            </a:r>
            <a:r>
              <a:rPr lang="en-US" altLang="ja-JP" dirty="0" err="1"/>
              <a:t>control.mode</a:t>
            </a:r>
            <a:r>
              <a:rPr lang="en-US" altLang="ja-JP" dirty="0"/>
              <a:t> = list(theta = res5$mode$theta, restart = FALSE), </a:t>
            </a:r>
            <a:r>
              <a:rPr lang="en-US" altLang="ja-JP" dirty="0" err="1"/>
              <a:t>control.predictor</a:t>
            </a:r>
            <a:r>
              <a:rPr lang="en-US" altLang="ja-JP" dirty="0"/>
              <a:t> = list(A = </a:t>
            </a:r>
            <a:r>
              <a:rPr lang="en-US" altLang="ja-JP" dirty="0" err="1"/>
              <a:t>inla.stack.A</a:t>
            </a:r>
            <a:r>
              <a:rPr lang="en-US" altLang="ja-JP" dirty="0"/>
              <a:t>(stk5.full), compute = TRUE))</a:t>
            </a:r>
          </a:p>
          <a:p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D1F1F67F-451E-2C45-886B-17AB229F589F}"/>
              </a:ext>
            </a:extLst>
          </p:cNvPr>
          <p:cNvSpPr/>
          <p:nvPr/>
        </p:nvSpPr>
        <p:spPr>
          <a:xfrm rot="20236782">
            <a:off x="5276214" y="1799254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0082A36-0E4E-F041-9E55-7A8583BA17E0}"/>
              </a:ext>
            </a:extLst>
          </p:cNvPr>
          <p:cNvSpPr txBox="1"/>
          <p:nvPr/>
        </p:nvSpPr>
        <p:spPr>
          <a:xfrm>
            <a:off x="6169399" y="1629110"/>
            <a:ext cx="353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i="1" dirty="0" err="1"/>
              <a:t>ToyData</a:t>
            </a:r>
            <a:r>
              <a:rPr kumimoji="1" lang="ja-JP" altLang="en-US" i="1"/>
              <a:t>が入った</a:t>
            </a:r>
            <a:r>
              <a:rPr lang="en" altLang="ja-JP" dirty="0"/>
              <a:t>data, projector matrices and effects </a:t>
            </a:r>
            <a:r>
              <a:rPr lang="ja-JP" altLang="en-US" i="1"/>
              <a:t>セット</a:t>
            </a:r>
            <a:endParaRPr lang="en" altLang="ja-JP" i="1" dirty="0">
              <a:effectLst/>
            </a:endParaRPr>
          </a:p>
        </p:txBody>
      </p:sp>
      <p:sp>
        <p:nvSpPr>
          <p:cNvPr id="6" name="左矢印 5">
            <a:extLst>
              <a:ext uri="{FF2B5EF4-FFF2-40B4-BE49-F238E27FC236}">
                <a16:creationId xmlns:a16="http://schemas.microsoft.com/office/drawing/2014/main" id="{02BCD726-F4ED-434B-A49E-60FEAC565671}"/>
              </a:ext>
            </a:extLst>
          </p:cNvPr>
          <p:cNvSpPr/>
          <p:nvPr/>
        </p:nvSpPr>
        <p:spPr>
          <a:xfrm rot="1049508">
            <a:off x="6478936" y="2808533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3F47CF6-DA31-F045-B863-57CE39F99251}"/>
              </a:ext>
            </a:extLst>
          </p:cNvPr>
          <p:cNvSpPr txBox="1"/>
          <p:nvPr/>
        </p:nvSpPr>
        <p:spPr>
          <a:xfrm>
            <a:off x="7507555" y="2782670"/>
            <a:ext cx="435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i="1" dirty="0" err="1"/>
              <a:t>EmptyData</a:t>
            </a:r>
            <a:r>
              <a:rPr kumimoji="1" lang="ja-JP" altLang="en-US" i="1"/>
              <a:t>を使って</a:t>
            </a:r>
            <a:r>
              <a:rPr kumimoji="1" lang="en-US" altLang="ja-JP" i="1" dirty="0"/>
              <a:t>mu</a:t>
            </a:r>
            <a:r>
              <a:rPr kumimoji="1" lang="ja-JP" altLang="en-US" i="1"/>
              <a:t>を計算した</a:t>
            </a:r>
            <a:r>
              <a:rPr lang="en" altLang="ja-JP" dirty="0"/>
              <a:t>data, projector matrices and effects </a:t>
            </a:r>
            <a:r>
              <a:rPr lang="ja-JP" altLang="en-US" i="1"/>
              <a:t>セット</a:t>
            </a:r>
            <a:endParaRPr lang="en" altLang="ja-JP" i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5477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9281B57-108A-2047-84B7-D774B76D3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4530"/>
            <a:ext cx="10515600" cy="2948940"/>
          </a:xfrm>
        </p:spPr>
        <p:txBody>
          <a:bodyPr>
            <a:normAutofit/>
          </a:bodyPr>
          <a:lstStyle/>
          <a:p>
            <a:r>
              <a:rPr kumimoji="0" lang="en-US" altLang="ja-JP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1) Mesh Node</a:t>
            </a:r>
            <a:r>
              <a:rPr kumimoji="0" lang="ja-JP" altLang="en-US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にある</a:t>
            </a:r>
            <a:r>
              <a:rPr kumimoji="0" lang="en-US" altLang="ja-JP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Linear</a:t>
            </a:r>
            <a:r>
              <a:rPr kumimoji="0" lang="ja-JP" altLang="en-US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 </a:t>
            </a:r>
            <a:r>
              <a:rPr kumimoji="0" lang="en-US" altLang="ja-JP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Predictor</a:t>
            </a:r>
            <a:r>
              <a:rPr kumimoji="0" lang="ja-JP" altLang="en-US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の</a:t>
            </a:r>
            <a:r>
              <a:rPr kumimoji="0" lang="en-US" altLang="ja-JP" dirty="0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Posterior Distribution</a:t>
            </a:r>
            <a:r>
              <a:rPr kumimoji="0" lang="ja-JP" altLang="en-US">
                <a:solidFill>
                  <a:srgbClr val="333333"/>
                </a:solidFill>
                <a:latin typeface="Arial" panose="020B0604020202020204" pitchFamily="34" charset="0"/>
                <a:ea typeface="HelveticaNeue" panose="02000503000000020004" pitchFamily="2" charset="0"/>
              </a:rPr>
              <a:t>のデータを得る。</a:t>
            </a:r>
            <a:endParaRPr kumimoji="0" lang="en-US" altLang="ja-JP" dirty="0">
              <a:solidFill>
                <a:srgbClr val="333333"/>
              </a:solidFill>
              <a:latin typeface="Arial" panose="020B0604020202020204" pitchFamily="34" charset="0"/>
              <a:ea typeface="HelveticaNeue" panose="02000503000000020004" pitchFamily="2" charset="0"/>
            </a:endParaRPr>
          </a:p>
          <a:p>
            <a:r>
              <a:rPr lang="ja-JP" altLang="en-US"/>
              <a:t>２）グリッドにその値を</a:t>
            </a:r>
            <a:r>
              <a:rPr lang="en-US" altLang="ja-JP" dirty="0"/>
              <a:t>Interpolate</a:t>
            </a:r>
            <a:r>
              <a:rPr lang="ja-JP" altLang="en-US"/>
              <a:t>して、</a:t>
            </a:r>
            <a:r>
              <a:rPr lang="en-US" altLang="ja-JP" dirty="0"/>
              <a:t>Link Function</a:t>
            </a:r>
            <a:r>
              <a:rPr lang="ja-JP" altLang="en-US"/>
              <a:t>を逆残して</a:t>
            </a:r>
            <a:r>
              <a:rPr lang="en-US" altLang="ja-JP" dirty="0"/>
              <a:t>Response</a:t>
            </a:r>
            <a:r>
              <a:rPr lang="ja-JP" altLang="en-US"/>
              <a:t> </a:t>
            </a:r>
            <a:r>
              <a:rPr lang="en-US" altLang="ja-JP" dirty="0"/>
              <a:t>value</a:t>
            </a:r>
            <a:r>
              <a:rPr lang="ja-JP" altLang="en-US"/>
              <a:t>を予測する。</a:t>
            </a:r>
            <a:endParaRPr lang="en-US" altLang="ja-JP" dirty="0"/>
          </a:p>
          <a:p>
            <a:r>
              <a:rPr lang="ja-JP" altLang="en-US"/>
              <a:t>３）それぞれの</a:t>
            </a:r>
            <a:r>
              <a:rPr lang="en-US" altLang="ja-JP" dirty="0"/>
              <a:t>Posterior Distribution</a:t>
            </a:r>
            <a:r>
              <a:rPr lang="ja-JP" altLang="en-US"/>
              <a:t>からそれを行うため、どの値も計算できる（</a:t>
            </a:r>
            <a:r>
              <a:rPr lang="en-US" altLang="ja-JP" dirty="0"/>
              <a:t>Mean</a:t>
            </a:r>
            <a:r>
              <a:rPr lang="ja-JP" altLang="en-US"/>
              <a:t>でも</a:t>
            </a:r>
            <a:r>
              <a:rPr lang="en-US" altLang="ja-JP" dirty="0" err="1"/>
              <a:t>Std.Dev</a:t>
            </a:r>
            <a:r>
              <a:rPr lang="ja-JP" altLang="en-US"/>
              <a:t>でも）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4F9036A0-3D31-BB4A-90A7-E494D038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大まかな流れ</a:t>
            </a:r>
          </a:p>
        </p:txBody>
      </p:sp>
    </p:spTree>
    <p:extLst>
      <p:ext uri="{BB962C8B-B14F-4D97-AF65-F5344CB8AC3E}">
        <p14:creationId xmlns:p14="http://schemas.microsoft.com/office/powerpoint/2010/main" val="14958092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18F5FC-A18E-FE4B-AD38-5EAA2AB38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"/>
            <a:ext cx="10515600" cy="6024563"/>
          </a:xfrm>
        </p:spPr>
        <p:txBody>
          <a:bodyPr>
            <a:normAutofit/>
          </a:bodyPr>
          <a:lstStyle/>
          <a:p>
            <a:r>
              <a:rPr lang="ja-JP" altLang="en-US"/>
              <a:t>メッシュに予測するための、</a:t>
            </a:r>
            <a:r>
              <a:rPr lang="en" altLang="ja-JP" dirty="0"/>
              <a:t>Data stack</a:t>
            </a:r>
            <a:r>
              <a:rPr lang="ja-JP" altLang="en-US"/>
              <a:t>を作成：</a:t>
            </a:r>
            <a:endParaRPr lang="en" altLang="ja-JP" dirty="0"/>
          </a:p>
          <a:p>
            <a:pPr marL="0" indent="0">
              <a:buNone/>
            </a:pPr>
            <a:r>
              <a:rPr lang="en" altLang="ja-JP" dirty="0" err="1"/>
              <a:t>stk.mesh</a:t>
            </a:r>
            <a:r>
              <a:rPr lang="en" altLang="ja-JP" dirty="0"/>
              <a:t> &lt;- </a:t>
            </a:r>
            <a:r>
              <a:rPr lang="en" altLang="ja-JP" b="1" dirty="0" err="1"/>
              <a:t>inla.stack</a:t>
            </a:r>
            <a:r>
              <a:rPr lang="en" altLang="ja-JP" dirty="0"/>
              <a:t>(</a:t>
            </a:r>
            <a:br>
              <a:rPr lang="en" altLang="ja-JP" dirty="0"/>
            </a:br>
            <a:r>
              <a:rPr lang="en" altLang="ja-JP" dirty="0"/>
              <a:t>data = </a:t>
            </a:r>
            <a:r>
              <a:rPr lang="en" altLang="ja-JP" b="1" dirty="0"/>
              <a:t>list</a:t>
            </a:r>
            <a:r>
              <a:rPr lang="en" altLang="ja-JP" dirty="0"/>
              <a:t>(y = NA),</a:t>
            </a:r>
            <a:br>
              <a:rPr lang="en" altLang="ja-JP" dirty="0"/>
            </a:br>
            <a:r>
              <a:rPr lang="en" altLang="ja-JP" dirty="0">
                <a:highlight>
                  <a:srgbClr val="FFFF00"/>
                </a:highlight>
              </a:rPr>
              <a:t>A = </a:t>
            </a:r>
            <a:r>
              <a:rPr lang="en" altLang="ja-JP" b="1" dirty="0">
                <a:highlight>
                  <a:srgbClr val="FFFF00"/>
                </a:highlight>
              </a:rPr>
              <a:t>list</a:t>
            </a:r>
            <a:r>
              <a:rPr lang="en" altLang="ja-JP" dirty="0">
                <a:highlight>
                  <a:srgbClr val="FFFF00"/>
                </a:highlight>
              </a:rPr>
              <a:t>(1, 1),</a:t>
            </a:r>
            <a:br>
              <a:rPr lang="en" altLang="ja-JP" dirty="0"/>
            </a:br>
            <a:r>
              <a:rPr lang="en" altLang="ja-JP" dirty="0"/>
              <a:t>effects = </a:t>
            </a:r>
            <a:r>
              <a:rPr lang="en" altLang="ja-JP" b="1" dirty="0"/>
              <a:t>list</a:t>
            </a:r>
            <a:r>
              <a:rPr lang="en" altLang="ja-JP" dirty="0"/>
              <a:t>(s = 1:spde$n.spde, </a:t>
            </a:r>
            <a:r>
              <a:rPr lang="en" altLang="ja-JP" b="1" dirty="0" err="1"/>
              <a:t>data.frame</a:t>
            </a:r>
            <a:r>
              <a:rPr lang="en" altLang="ja-JP" dirty="0"/>
              <a:t>(Intercept = 1, </a:t>
            </a:r>
            <a:r>
              <a:rPr lang="en" altLang="ja-JP" dirty="0" err="1"/>
              <a:t>oceanDist</a:t>
            </a:r>
            <a:r>
              <a:rPr lang="en" altLang="ja-JP" dirty="0"/>
              <a:t> = </a:t>
            </a:r>
            <a:r>
              <a:rPr lang="en" altLang="ja-JP" dirty="0" err="1">
                <a:highlight>
                  <a:srgbClr val="FFFF00"/>
                </a:highlight>
              </a:rPr>
              <a:t>oceanDist.mesh</a:t>
            </a:r>
            <a:r>
              <a:rPr lang="en" altLang="ja-JP" dirty="0"/>
              <a:t>)), tag = '</a:t>
            </a:r>
            <a:r>
              <a:rPr lang="en" altLang="ja-JP" dirty="0">
                <a:highlight>
                  <a:srgbClr val="FFFF00"/>
                </a:highlight>
              </a:rPr>
              <a:t>mesh</a:t>
            </a:r>
            <a:r>
              <a:rPr lang="en" altLang="ja-JP" dirty="0"/>
              <a:t>') </a:t>
            </a:r>
          </a:p>
          <a:p>
            <a:pPr marL="0" indent="0">
              <a:buNone/>
            </a:pPr>
            <a:r>
              <a:rPr lang="en" altLang="ja-JP" dirty="0" err="1"/>
              <a:t>stk.b</a:t>
            </a:r>
            <a:r>
              <a:rPr lang="en" altLang="ja-JP" dirty="0"/>
              <a:t> &lt;- </a:t>
            </a:r>
            <a:r>
              <a:rPr lang="en" altLang="ja-JP" b="1" dirty="0" err="1"/>
              <a:t>inla.stack</a:t>
            </a:r>
            <a:r>
              <a:rPr lang="en" altLang="ja-JP" dirty="0"/>
              <a:t>(</a:t>
            </a:r>
            <a:r>
              <a:rPr lang="en" altLang="ja-JP" dirty="0" err="1"/>
              <a:t>stk.dat</a:t>
            </a:r>
            <a:r>
              <a:rPr lang="en" altLang="ja-JP" dirty="0"/>
              <a:t>, </a:t>
            </a:r>
            <a:r>
              <a:rPr lang="en" altLang="ja-JP" dirty="0" err="1"/>
              <a:t>stk.mesh</a:t>
            </a:r>
            <a:r>
              <a:rPr lang="en" altLang="ja-JP" dirty="0"/>
              <a:t>) </a:t>
            </a:r>
          </a:p>
          <a:p>
            <a:endParaRPr lang="en" altLang="ja-JP" dirty="0"/>
          </a:p>
          <a:p>
            <a:r>
              <a:rPr lang="en" altLang="ja-JP" dirty="0"/>
              <a:t>Model Fit</a:t>
            </a:r>
          </a:p>
          <a:p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D341E9-3CD8-CC47-B288-55ACED630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2620" y="4145638"/>
            <a:ext cx="8366760" cy="20313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rm.oceanD.l &lt;-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(f.oceanD.l,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family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3F6D9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'Gamma'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data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inla.stack.data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(stk.b),</a:t>
            </a:r>
            <a:b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control.predictor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A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inla.stack.A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(stk.b), </a:t>
            </a:r>
            <a:endParaRPr kumimoji="0" lang="ja-JP" altLang="ja-JP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compute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TRUE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link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60F4AA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1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),</a:t>
            </a:r>
            <a:b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quantiles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NULL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</a:t>
            </a:r>
            <a:b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control.results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return.marginals.random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FALSE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, </a:t>
            </a:r>
            <a:endParaRPr kumimoji="0" lang="ja-JP" altLang="ja-JP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return.marginals.predictor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FALSE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),</a:t>
            </a:r>
            <a:b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</a:b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control.compute = </a:t>
            </a:r>
            <a:r>
              <a:rPr kumimoji="0" lang="ja-JP" altLang="ja-JP" b="1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list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(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8E1E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config = 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006D1E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TRUE</a:t>
            </a:r>
            <a:r>
              <a:rPr kumimoji="0" lang="ja-JP" altLang="ja-JP" b="0" i="0" u="none" strike="noStrike" cap="none" normalizeH="0" baseline="0">
                <a:ln>
                  <a:noFill/>
                </a:ln>
                <a:solidFill>
                  <a:srgbClr val="23496D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Menlo" panose="020B0609030804020204" pitchFamily="49" charset="0"/>
              </a:rPr>
              <a:t>)) </a:t>
            </a:r>
            <a:r>
              <a:rPr kumimoji="0" lang="ja-JP" altLang="ja-JP" b="0" i="1" u="none" strike="noStrike" cap="none" normalizeH="0" baseline="0">
                <a:ln>
                  <a:noFill/>
                </a:ln>
                <a:solidFill>
                  <a:srgbClr val="30515B"/>
                </a:solidFill>
                <a:effectLst/>
                <a:latin typeface="Arial" panose="020B0604020202020204" pitchFamily="34" charset="0"/>
                <a:ea typeface="Menlo" panose="020B0609030804020204" pitchFamily="49" charset="0"/>
              </a:rPr>
              <a:t># Needed to sample </a:t>
            </a:r>
            <a:endParaRPr kumimoji="0" lang="ja-JP" altLang="ja-JP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1A38619-CF41-404E-B13D-20B1071925D3}"/>
              </a:ext>
            </a:extLst>
          </p:cNvPr>
          <p:cNvSpPr txBox="1"/>
          <p:nvPr/>
        </p:nvSpPr>
        <p:spPr>
          <a:xfrm>
            <a:off x="13167360" y="-640080"/>
            <a:ext cx="14652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dirty="0"/>
              <a:t>Sampling from the posterior distribution using the fitted model is done using function </a:t>
            </a:r>
            <a:r>
              <a:rPr lang="en" altLang="ja-JP" dirty="0" err="1"/>
              <a:t>inla.posterior.sample</a:t>
            </a:r>
            <a:r>
              <a:rPr lang="en" altLang="ja-JP" dirty="0"/>
              <a:t>() . In the next example 1000 samples from the posterior will be</a:t>
            </a:r>
            <a:r>
              <a:rPr lang="ja-JP" altLang="en-US"/>
              <a:t>　</a:t>
            </a:r>
            <a:r>
              <a:rPr lang="en" altLang="ja-JP" dirty="0"/>
              <a:t>obtained: 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4070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DF3F1D-935E-B346-9FA1-8A5C6D270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" altLang="ja-JP" dirty="0" err="1"/>
              <a:t>inla.posterior.sample</a:t>
            </a:r>
            <a:r>
              <a:rPr lang="en" altLang="ja-JP" dirty="0"/>
              <a:t>() </a:t>
            </a:r>
            <a:r>
              <a:rPr lang="ja-JP" altLang="en-US"/>
              <a:t>を使って</a:t>
            </a:r>
            <a:r>
              <a:rPr lang="en-US" altLang="ja-JP" dirty="0"/>
              <a:t>Posterior Distribution</a:t>
            </a:r>
            <a:r>
              <a:rPr lang="ja-JP" altLang="en-US"/>
              <a:t>から値をサンプル</a:t>
            </a:r>
            <a:r>
              <a:rPr lang="en" altLang="ja-JP" dirty="0"/>
              <a:t>:</a:t>
            </a:r>
          </a:p>
          <a:p>
            <a:pPr marL="0" indent="0">
              <a:buNone/>
            </a:pPr>
            <a:r>
              <a:rPr lang="en" altLang="ja-JP" dirty="0" err="1"/>
              <a:t>sampl</a:t>
            </a:r>
            <a:r>
              <a:rPr lang="en" altLang="ja-JP" dirty="0"/>
              <a:t> &lt;- </a:t>
            </a:r>
            <a:r>
              <a:rPr lang="en" altLang="ja-JP" b="1" dirty="0" err="1"/>
              <a:t>inla.posterior.sample</a:t>
            </a:r>
            <a:r>
              <a:rPr lang="en" altLang="ja-JP" dirty="0"/>
              <a:t>(n = 1000, result = </a:t>
            </a:r>
            <a:r>
              <a:rPr lang="en" altLang="ja-JP" dirty="0" err="1"/>
              <a:t>rm.oceanD.l</a:t>
            </a:r>
            <a:r>
              <a:rPr lang="en" altLang="ja-JP" dirty="0"/>
              <a:t>) </a:t>
            </a:r>
          </a:p>
          <a:p>
            <a:endParaRPr lang="en-US" altLang="ja-JP" dirty="0"/>
          </a:p>
          <a:p>
            <a:r>
              <a:rPr lang="ja-JP" altLang="en-US"/>
              <a:t>サンプルしたそれぞれの値をメッシュ上に</a:t>
            </a:r>
            <a:r>
              <a:rPr lang="en-US" altLang="ja-JP" dirty="0"/>
              <a:t>Project</a:t>
            </a:r>
            <a:r>
              <a:rPr lang="ja-JP" altLang="en-US"/>
              <a:t>する。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/>
              <a:t>もう一つの予測方法と比較すると：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　</a:t>
            </a:r>
            <a:r>
              <a:rPr lang="en-US" altLang="ja-JP" dirty="0"/>
              <a:t>mean</a:t>
            </a:r>
            <a:r>
              <a:rPr lang="ja-JP" altLang="en-US"/>
              <a:t>の</a:t>
            </a:r>
            <a:r>
              <a:rPr lang="en-US" altLang="ja-JP" dirty="0" err="1"/>
              <a:t>corr</a:t>
            </a:r>
            <a:r>
              <a:rPr lang="en-US" altLang="ja-JP" dirty="0"/>
              <a:t>= 0.9998, Std. Dev.</a:t>
            </a:r>
            <a:r>
              <a:rPr lang="ja-JP" altLang="en-US"/>
              <a:t>の</a:t>
            </a:r>
            <a:r>
              <a:rPr lang="en-US" altLang="ja-JP" dirty="0" err="1"/>
              <a:t>corr</a:t>
            </a:r>
            <a:r>
              <a:rPr lang="en-US" altLang="ja-JP" dirty="0"/>
              <a:t>= 0.961</a:t>
            </a:r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kumimoji="1" lang="ja-JP" altLang="en-US"/>
              <a:t>とかなり高い。</a:t>
            </a:r>
          </a:p>
        </p:txBody>
      </p:sp>
    </p:spTree>
    <p:extLst>
      <p:ext uri="{BB962C8B-B14F-4D97-AF65-F5344CB8AC3E}">
        <p14:creationId xmlns:p14="http://schemas.microsoft.com/office/powerpoint/2010/main" val="3444003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FD4047-2A7E-AB49-8ED1-3494B88F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結果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CA50716-0AAA-2F47-8734-BF2585E26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ja-JP" dirty="0"/>
              <a:t>Single Data frame </a:t>
            </a:r>
            <a:r>
              <a:rPr kumimoji="1" lang="ja-JP" altLang="en-US"/>
              <a:t>で出される</a:t>
            </a:r>
            <a:endParaRPr kumimoji="1" lang="en-US" altLang="ja-JP" dirty="0"/>
          </a:p>
          <a:p>
            <a:pPr marL="0" indent="0">
              <a:buNone/>
            </a:pPr>
            <a:r>
              <a:rPr lang="en" altLang="ja-JP" dirty="0"/>
              <a:t>indd3r &lt;- </a:t>
            </a:r>
            <a:r>
              <a:rPr lang="en" altLang="ja-JP" dirty="0" err="1"/>
              <a:t>inla.stack.index</a:t>
            </a:r>
            <a:r>
              <a:rPr lang="en" altLang="ja-JP" dirty="0"/>
              <a:t>(stk5.full, 'prd5.mu')$data</a:t>
            </a:r>
          </a:p>
          <a:p>
            <a:r>
              <a:rPr kumimoji="1" lang="en-US" altLang="ja-JP" dirty="0"/>
              <a:t>201, 202, 203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" altLang="ja-JP" u="sng" dirty="0"/>
              <a:t>summary of the posterior distributions of </a:t>
            </a:r>
            <a:r>
              <a:rPr lang="el-GR" altLang="ja-JP" i="1" u="sng" dirty="0"/>
              <a:t>μ </a:t>
            </a:r>
            <a:r>
              <a:rPr lang="en" altLang="ja-JP" u="sng" dirty="0"/>
              <a:t>at the target location</a:t>
            </a:r>
            <a:endParaRPr kumimoji="1" lang="en-US" altLang="ja-JP" u="sng" dirty="0"/>
          </a:p>
          <a:p>
            <a:pPr marL="0" indent="0">
              <a:buNone/>
            </a:pPr>
            <a:r>
              <a:rPr lang="en" altLang="ja-JP" dirty="0"/>
              <a:t>				mean        </a:t>
            </a:r>
            <a:r>
              <a:rPr lang="en" altLang="ja-JP" dirty="0" err="1"/>
              <a:t>sd</a:t>
            </a:r>
            <a:r>
              <a:rPr lang="en" altLang="ja-JP" dirty="0"/>
              <a:t> 	   0.025q 	0.975q</a:t>
            </a:r>
          </a:p>
          <a:p>
            <a:pPr marL="0" indent="0">
              <a:buNone/>
            </a:pPr>
            <a:r>
              <a:rPr lang="en" altLang="ja-JP" dirty="0"/>
              <a:t>fitted.APredictor.201  9.784895 0.3408980   9.117806  10.455830</a:t>
            </a:r>
          </a:p>
          <a:p>
            <a:pPr marL="0" indent="0">
              <a:buNone/>
            </a:pPr>
            <a:r>
              <a:rPr lang="en" altLang="ja-JP" dirty="0"/>
              <a:t>fitted.APredictor.202 12.574055 0.6361996  11.327352  13.827378</a:t>
            </a:r>
          </a:p>
          <a:p>
            <a:pPr marL="0" indent="0">
              <a:buNone/>
            </a:pPr>
            <a:r>
              <a:rPr lang="en" altLang="ja-JP" dirty="0"/>
              <a:t>fitted.APredictor.203  6.750504 1.0125655   4.768541   8.752324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0904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4895E3-DBB8-8149-9E2A-BC5BAF88F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1808"/>
            <a:ext cx="10515600" cy="4665155"/>
          </a:xfrm>
        </p:spPr>
        <p:txBody>
          <a:bodyPr/>
          <a:lstStyle/>
          <a:p>
            <a:r>
              <a:rPr kumimoji="1" lang="en-US" altLang="ja-JP" dirty="0"/>
              <a:t>Posterior marginal distribution of predicted values</a:t>
            </a:r>
          </a:p>
          <a:p>
            <a:pPr marL="0" indent="0">
              <a:buNone/>
            </a:pPr>
            <a:r>
              <a:rPr lang="en" altLang="ja-JP" dirty="0"/>
              <a:t>marg3r &lt;- r5pmu$marginals.fitted.values[indd3r]</a:t>
            </a:r>
            <a:br>
              <a:rPr lang="en" altLang="ja-JP" dirty="0"/>
            </a:br>
            <a:endParaRPr lang="en" altLang="ja-JP" dirty="0"/>
          </a:p>
          <a:p>
            <a:pPr marL="0" indent="0">
              <a:buNone/>
            </a:pPr>
            <a:endParaRPr lang="en" altLang="ja-JP" dirty="0">
              <a:effectLst/>
            </a:endParaRPr>
          </a:p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020E0B5-4402-E843-95F2-C143689DA2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824"/>
          <a:stretch/>
        </p:blipFill>
        <p:spPr>
          <a:xfrm>
            <a:off x="4386297" y="3043238"/>
            <a:ext cx="6403941" cy="261461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E04F04E-EB9B-D947-98F5-EE7434574AE9}"/>
              </a:ext>
            </a:extLst>
          </p:cNvPr>
          <p:cNvSpPr txBox="1"/>
          <p:nvPr/>
        </p:nvSpPr>
        <p:spPr>
          <a:xfrm>
            <a:off x="9072563" y="3429000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@203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7967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D6C69D-9A8C-6345-95AA-7E20B75B0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2.5.3. Prediction on the grid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70CA04-B3D6-5648-82FE-7AD0ADCB1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" altLang="ja-JP" dirty="0"/>
          </a:p>
          <a:p>
            <a:r>
              <a:rPr lang="ja-JP" altLang="en-US">
                <a:effectLst/>
              </a:rPr>
              <a:t>殆どの場合、全てのグリッドの</a:t>
            </a:r>
            <a:r>
              <a:rPr lang="en-US" altLang="ja-JP" dirty="0">
                <a:effectLst/>
              </a:rPr>
              <a:t>Marginal Posterior Distribution</a:t>
            </a:r>
            <a:r>
              <a:rPr lang="ja-JP" altLang="en-US">
                <a:effectLst/>
              </a:rPr>
              <a:t>は必要ない。（普通全体的な</a:t>
            </a:r>
            <a:r>
              <a:rPr lang="en-US" altLang="ja-JP" dirty="0">
                <a:effectLst/>
              </a:rPr>
              <a:t>Posterior Means and SD</a:t>
            </a:r>
            <a:r>
              <a:rPr lang="ja-JP" altLang="en-US">
                <a:effectLst/>
              </a:rPr>
              <a:t>で十分）なので、</a:t>
            </a:r>
            <a:r>
              <a:rPr lang="en-US" altLang="ja-JP" dirty="0">
                <a:effectLst/>
              </a:rPr>
              <a:t>Mean</a:t>
            </a:r>
            <a:r>
              <a:rPr lang="ja-JP" altLang="en-US">
                <a:effectLst/>
              </a:rPr>
              <a:t>と</a:t>
            </a:r>
            <a:r>
              <a:rPr lang="en-US" altLang="ja-JP" dirty="0">
                <a:effectLst/>
              </a:rPr>
              <a:t>SD</a:t>
            </a:r>
            <a:r>
              <a:rPr lang="ja-JP" altLang="en-US">
                <a:effectLst/>
              </a:rPr>
              <a:t>だけを</a:t>
            </a:r>
            <a:r>
              <a:rPr lang="en-US" altLang="ja-JP" dirty="0">
                <a:effectLst/>
              </a:rPr>
              <a:t>Keep </a:t>
            </a:r>
            <a:r>
              <a:rPr lang="ja-JP" altLang="en-US">
                <a:effectLst/>
              </a:rPr>
              <a:t>する様に</a:t>
            </a:r>
            <a:endParaRPr lang="en" altLang="ja-JP" dirty="0">
              <a:effectLst/>
            </a:endParaRPr>
          </a:p>
          <a:p>
            <a:endParaRPr lang="en" altLang="ja-JP" dirty="0"/>
          </a:p>
          <a:p>
            <a:r>
              <a:rPr lang="en" altLang="ja-JP" dirty="0" err="1"/>
              <a:t>control.results</a:t>
            </a:r>
            <a:r>
              <a:rPr lang="en" altLang="ja-JP" dirty="0"/>
              <a:t> </a:t>
            </a:r>
            <a:r>
              <a:rPr lang="ja-JP" altLang="en-US"/>
              <a:t>などを使う</a:t>
            </a:r>
            <a:endParaRPr lang="en" altLang="ja-JP" dirty="0">
              <a:effectLst/>
            </a:endParaRP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485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5765549C-2F48-9A43-8160-83215F7EFA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98" t="4100" r="43837" b="28333"/>
          <a:stretch/>
        </p:blipFill>
        <p:spPr>
          <a:xfrm>
            <a:off x="1157299" y="514350"/>
            <a:ext cx="5786438" cy="605375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318418-804C-7647-B81F-687D0A264CF0}"/>
              </a:ext>
            </a:extLst>
          </p:cNvPr>
          <p:cNvSpPr txBox="1"/>
          <p:nvPr/>
        </p:nvSpPr>
        <p:spPr>
          <a:xfrm>
            <a:off x="2028837" y="32968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Random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3C4F312-EC4F-E24C-AE59-77F2811D8262}"/>
              </a:ext>
            </a:extLst>
          </p:cNvPr>
          <p:cNvSpPr txBox="1"/>
          <p:nvPr/>
        </p:nvSpPr>
        <p:spPr>
          <a:xfrm>
            <a:off x="4549274" y="327541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Fitted (mu)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E7E403A-4764-374C-AC3B-5B9501A76853}"/>
              </a:ext>
            </a:extLst>
          </p:cNvPr>
          <p:cNvSpPr txBox="1"/>
          <p:nvPr/>
        </p:nvSpPr>
        <p:spPr>
          <a:xfrm>
            <a:off x="522800" y="192512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Mean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81C4F5F-0E36-8841-AEC1-D726311BA368}"/>
              </a:ext>
            </a:extLst>
          </p:cNvPr>
          <p:cNvSpPr txBox="1"/>
          <p:nvPr/>
        </p:nvSpPr>
        <p:spPr>
          <a:xfrm>
            <a:off x="666268" y="456354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SD</a:t>
            </a:r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5E488A4-ABE8-E740-BB57-53C264D2AD83}"/>
              </a:ext>
            </a:extLst>
          </p:cNvPr>
          <p:cNvSpPr/>
          <p:nvPr/>
        </p:nvSpPr>
        <p:spPr>
          <a:xfrm>
            <a:off x="7258142" y="3338810"/>
            <a:ext cx="43683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-4 to 4 in the spatial effect </a:t>
            </a:r>
          </a:p>
          <a:p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＆</a:t>
            </a:r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SD</a:t>
            </a:r>
            <a:r>
              <a:rPr lang="ja-JP" altLang="en-US">
                <a:solidFill>
                  <a:srgbClr val="333333"/>
                </a:solidFill>
                <a:latin typeface="HelveticaNeue" panose="02000503000000020004" pitchFamily="2" charset="0"/>
              </a:rPr>
              <a:t> </a:t>
            </a:r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range from about 0.8 to 1.6, </a:t>
            </a:r>
          </a:p>
          <a:p>
            <a:r>
              <a:rPr lang="en" altLang="ja-JP" b="1" dirty="0">
                <a:solidFill>
                  <a:srgbClr val="333333"/>
                </a:solidFill>
                <a:latin typeface="HelveticaNeue" panose="02000503000000020004" pitchFamily="2" charset="0"/>
              </a:rPr>
              <a:t>thus spatial dependence is considerable</a:t>
            </a:r>
            <a:r>
              <a:rPr lang="en" altLang="ja-JP" dirty="0">
                <a:solidFill>
                  <a:srgbClr val="333333"/>
                </a:solidFill>
                <a:latin typeface="HelveticaNeue" panose="02000503000000020004" pitchFamily="2" charset="0"/>
              </a:rPr>
              <a:t>. 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8108C83-07F6-DC4A-B03A-0140B80FD0E0}"/>
              </a:ext>
            </a:extLst>
          </p:cNvPr>
          <p:cNvSpPr txBox="1"/>
          <p:nvPr/>
        </p:nvSpPr>
        <p:spPr>
          <a:xfrm>
            <a:off x="4173121" y="4366677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Location Density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085D5E0-FCF5-454A-A3ED-7106B60A4BE1}"/>
              </a:ext>
            </a:extLst>
          </p:cNvPr>
          <p:cNvCxnSpPr>
            <a:cxnSpLocks/>
          </p:cNvCxnSpPr>
          <p:nvPr/>
        </p:nvCxnSpPr>
        <p:spPr>
          <a:xfrm flipH="1">
            <a:off x="4487526" y="3800475"/>
            <a:ext cx="1437189" cy="1501736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847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C54D0C-3821-0843-A8C4-DB43D447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2.5.4. Mesh</a:t>
            </a:r>
            <a:r>
              <a:rPr kumimoji="1" lang="ja-JP" altLang="en-US"/>
              <a:t>の影響を考える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33E8A5-3DD6-E943-856D-EEF258E5A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9272" cy="4351338"/>
          </a:xfrm>
        </p:spPr>
        <p:txBody>
          <a:bodyPr/>
          <a:lstStyle/>
          <a:p>
            <a:r>
              <a:rPr kumimoji="1" lang="ja-JP" altLang="en-US"/>
              <a:t>６種類のメッシュを使った</a:t>
            </a:r>
            <a:r>
              <a:rPr kumimoji="1" lang="en-US" altLang="ja-JP" dirty="0"/>
              <a:t>Posterior marginal distributions</a:t>
            </a:r>
            <a:r>
              <a:rPr kumimoji="1" lang="ja-JP" altLang="en-US"/>
              <a:t>比較</a:t>
            </a:r>
          </a:p>
        </p:txBody>
      </p:sp>
      <p:pic>
        <p:nvPicPr>
          <p:cNvPr id="5" name="図 4" descr="抽象, スクリーンショット が含まれている画像&#10;&#10;自動的に生成された説明">
            <a:extLst>
              <a:ext uri="{FF2B5EF4-FFF2-40B4-BE49-F238E27FC236}">
                <a16:creationId xmlns:a16="http://schemas.microsoft.com/office/drawing/2014/main" id="{B60CEDAA-C766-894D-B99F-4EE62F6076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25" t="3750" r="2084" b="66042"/>
          <a:stretch/>
        </p:blipFill>
        <p:spPr>
          <a:xfrm>
            <a:off x="4426048" y="3057525"/>
            <a:ext cx="7552888" cy="3548063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7227BB1-6646-5E46-A17F-B7E3BF04AA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290" t="3357" r="2647" b="51388"/>
          <a:stretch/>
        </p:blipFill>
        <p:spPr>
          <a:xfrm>
            <a:off x="-2110" y="2924175"/>
            <a:ext cx="5268469" cy="381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02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2135</TotalTime>
  <Words>3357</Words>
  <Application>Microsoft Macintosh PowerPoint</Application>
  <PresentationFormat>ワイド画面</PresentationFormat>
  <Paragraphs>319</Paragraphs>
  <Slides>42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42</vt:i4>
      </vt:variant>
    </vt:vector>
  </HeadingPairs>
  <TitlesOfParts>
    <vt:vector size="48" baseType="lpstr">
      <vt:lpstr>游ゴシック</vt:lpstr>
      <vt:lpstr>游ゴシック Light</vt:lpstr>
      <vt:lpstr>Arial</vt:lpstr>
      <vt:lpstr>HelveticaNeue</vt:lpstr>
      <vt:lpstr>Menlo</vt:lpstr>
      <vt:lpstr>Office テーマ</vt:lpstr>
      <vt:lpstr>INLA Chapter 2</vt:lpstr>
      <vt:lpstr>2.5予測</vt:lpstr>
      <vt:lpstr>2.5.1 Joint Estimation and Prediction</vt:lpstr>
      <vt:lpstr>PowerPoint プレゼンテーション</vt:lpstr>
      <vt:lpstr>結果</vt:lpstr>
      <vt:lpstr>PowerPoint プレゼンテーション</vt:lpstr>
      <vt:lpstr>2.5.3. Prediction on the grid</vt:lpstr>
      <vt:lpstr>PowerPoint プレゼンテーション</vt:lpstr>
      <vt:lpstr>2.5.4. Meshの影響を考える</vt:lpstr>
      <vt:lpstr>比較の結果</vt:lpstr>
      <vt:lpstr>2.6 Triangulation details and examples </vt:lpstr>
      <vt:lpstr>2.6.1. 2D mesh</vt:lpstr>
      <vt:lpstr>PowerPoint プレゼンテーション</vt:lpstr>
      <vt:lpstr>2.6.2 Non-convex hull meshes </vt:lpstr>
      <vt:lpstr>PowerPoint プレゼンテーション</vt:lpstr>
      <vt:lpstr>2.6.3. Toy Example</vt:lpstr>
      <vt:lpstr>2.6.4 Meshes for Paraná state </vt:lpstr>
      <vt:lpstr>PowerPoint プレゼンテーション</vt:lpstr>
      <vt:lpstr>2.6.5 Triangulation with a Spatial Polygons Data Frame </vt:lpstr>
      <vt:lpstr>PowerPoint プレゼンテーション</vt:lpstr>
      <vt:lpstr>2.6.6 Mesh with holes and physical boundaries </vt:lpstr>
      <vt:lpstr>2.7 Tools for mesh assessment </vt:lpstr>
      <vt:lpstr>2.8 Non-Gaussian response: Precipitation in Paraná </vt:lpstr>
      <vt:lpstr>2.8.2 Model and covariate selection </vt:lpstr>
      <vt:lpstr>PowerPoint プレゼンテーション</vt:lpstr>
      <vt:lpstr>PowerPoint プレゼンテーション</vt:lpstr>
      <vt:lpstr>2.8.2.2 Define the spatial model and prepare the data </vt:lpstr>
      <vt:lpstr>2.8.2.3 Fitting the models</vt:lpstr>
      <vt:lpstr>2.8.2.4 モデル比較と結果</vt:lpstr>
      <vt:lpstr>結果</vt:lpstr>
      <vt:lpstr>2.8.3 Prediction of the random field </vt:lpstr>
      <vt:lpstr>PowerPoint プレゼンテーション</vt:lpstr>
      <vt:lpstr>2.8.4 Grid上のPrediction of Response </vt:lpstr>
      <vt:lpstr>2.8.4.1 By computation of the posterior distributions </vt:lpstr>
      <vt:lpstr>PowerPoint プレゼンテーション</vt:lpstr>
      <vt:lpstr>PowerPoint プレゼンテーション</vt:lpstr>
      <vt:lpstr>PowerPoint プレゼンテーション</vt:lpstr>
      <vt:lpstr>Prediction結果</vt:lpstr>
      <vt:lpstr>2.8.4.2 Sampling at mesh nodes and interpolating </vt:lpstr>
      <vt:lpstr>大まかな流れ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INLA Chapter 2</dc:title>
  <dc:creator>Koike Haruko</dc:creator>
  <cp:lastModifiedBy>Koike Haruko</cp:lastModifiedBy>
  <cp:revision>40</cp:revision>
  <dcterms:created xsi:type="dcterms:W3CDTF">2020-05-31T11:04:37Z</dcterms:created>
  <dcterms:modified xsi:type="dcterms:W3CDTF">2020-06-02T04:12:40Z</dcterms:modified>
</cp:coreProperties>
</file>

<file path=docProps/thumbnail.jpeg>
</file>